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707" r:id="rId3"/>
    <p:sldId id="257" r:id="rId4"/>
    <p:sldId id="719" r:id="rId5"/>
    <p:sldId id="723" r:id="rId6"/>
    <p:sldId id="721" r:id="rId7"/>
    <p:sldId id="725" r:id="rId8"/>
    <p:sldId id="726" r:id="rId9"/>
    <p:sldId id="727" r:id="rId10"/>
    <p:sldId id="728" r:id="rId11"/>
    <p:sldId id="741" r:id="rId12"/>
    <p:sldId id="724" r:id="rId13"/>
    <p:sldId id="743" r:id="rId14"/>
    <p:sldId id="745" r:id="rId15"/>
    <p:sldId id="744" r:id="rId16"/>
    <p:sldId id="746" r:id="rId17"/>
    <p:sldId id="7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B152"/>
    <a:srgbClr val="9A9B41"/>
    <a:srgbClr val="5DA0D9"/>
    <a:srgbClr val="4D59A3"/>
    <a:srgbClr val="673B90"/>
    <a:srgbClr val="CA2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572F5-F2BE-4CFD-815B-6C345CD0F007}" v="66" dt="2021-12-18T06:20:14.351"/>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p:restoredTop sz="73810"/>
  </p:normalViewPr>
  <p:slideViewPr>
    <p:cSldViewPr snapToGrid="0" snapToObjects="1">
      <p:cViewPr varScale="1">
        <p:scale>
          <a:sx n="88" d="100"/>
          <a:sy n="88" d="100"/>
        </p:scale>
        <p:origin x="1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Beatty" userId="TTEChV9/0sv9ECZ+IhArOUvK8sXiBhNz1D7MKkeq39I=" providerId="None" clId="Web-{5A8572F5-F2BE-4CFD-815B-6C345CD0F007}"/>
    <pc:docChg chg="addSld modSld">
      <pc:chgData name="Abby Beatty" userId="TTEChV9/0sv9ECZ+IhArOUvK8sXiBhNz1D7MKkeq39I=" providerId="None" clId="Web-{5A8572F5-F2BE-4CFD-815B-6C345CD0F007}" dt="2021-12-18T06:20:14.351" v="51" actId="1076"/>
      <pc:docMkLst>
        <pc:docMk/>
      </pc:docMkLst>
      <pc:sldChg chg="modSp">
        <pc:chgData name="Abby Beatty" userId="TTEChV9/0sv9ECZ+IhArOUvK8sXiBhNz1D7MKkeq39I=" providerId="None" clId="Web-{5A8572F5-F2BE-4CFD-815B-6C345CD0F007}" dt="2021-12-18T06:16:05.002" v="2" actId="1076"/>
        <pc:sldMkLst>
          <pc:docMk/>
          <pc:sldMk cId="3333178945" sldId="744"/>
        </pc:sldMkLst>
        <pc:spChg chg="mod">
          <ac:chgData name="Abby Beatty" userId="TTEChV9/0sv9ECZ+IhArOUvK8sXiBhNz1D7MKkeq39I=" providerId="None" clId="Web-{5A8572F5-F2BE-4CFD-815B-6C345CD0F007}" dt="2021-12-18T06:16:04.986" v="1" actId="1076"/>
          <ac:spMkLst>
            <pc:docMk/>
            <pc:sldMk cId="3333178945" sldId="744"/>
            <ac:spMk id="121" creationId="{393F8BF9-0982-6F45-8BE9-361032BEA823}"/>
          </ac:spMkLst>
        </pc:spChg>
        <pc:spChg chg="mod">
          <ac:chgData name="Abby Beatty" userId="TTEChV9/0sv9ECZ+IhArOUvK8sXiBhNz1D7MKkeq39I=" providerId="None" clId="Web-{5A8572F5-F2BE-4CFD-815B-6C345CD0F007}" dt="2021-12-18T06:16:05.002" v="2" actId="1076"/>
          <ac:spMkLst>
            <pc:docMk/>
            <pc:sldMk cId="3333178945" sldId="744"/>
            <ac:spMk id="127" creationId="{1474E33C-1DF6-AA4A-AC67-BEC665ACCCD4}"/>
          </ac:spMkLst>
        </pc:spChg>
        <pc:picChg chg="mod">
          <ac:chgData name="Abby Beatty" userId="TTEChV9/0sv9ECZ+IhArOUvK8sXiBhNz1D7MKkeq39I=" providerId="None" clId="Web-{5A8572F5-F2BE-4CFD-815B-6C345CD0F007}" dt="2021-12-18T06:16:04.986" v="0" actId="1076"/>
          <ac:picMkLst>
            <pc:docMk/>
            <pc:sldMk cId="3333178945" sldId="744"/>
            <ac:picMk id="42" creationId="{23898DE7-851D-7642-B6DB-D15F59AC2D92}"/>
          </ac:picMkLst>
        </pc:picChg>
      </pc:sldChg>
      <pc:sldChg chg="addSp modSp new">
        <pc:chgData name="Abby Beatty" userId="TTEChV9/0sv9ECZ+IhArOUvK8sXiBhNz1D7MKkeq39I=" providerId="None" clId="Web-{5A8572F5-F2BE-4CFD-815B-6C345CD0F007}" dt="2021-12-18T06:20:14.351" v="51" actId="1076"/>
        <pc:sldMkLst>
          <pc:docMk/>
          <pc:sldMk cId="1991105706" sldId="747"/>
        </pc:sldMkLst>
        <pc:spChg chg="mod">
          <ac:chgData name="Abby Beatty" userId="TTEChV9/0sv9ECZ+IhArOUvK8sXiBhNz1D7MKkeq39I=" providerId="None" clId="Web-{5A8572F5-F2BE-4CFD-815B-6C345CD0F007}" dt="2021-12-18T06:19:04.334" v="25" actId="20577"/>
          <ac:spMkLst>
            <pc:docMk/>
            <pc:sldMk cId="1991105706" sldId="747"/>
            <ac:spMk id="2" creationId="{18700C11-0B07-4922-9EF1-3A3CF592270A}"/>
          </ac:spMkLst>
        </pc:spChg>
        <pc:spChg chg="add mod">
          <ac:chgData name="Abby Beatty" userId="TTEChV9/0sv9ECZ+IhArOUvK8sXiBhNz1D7MKkeq39I=" providerId="None" clId="Web-{5A8572F5-F2BE-4CFD-815B-6C345CD0F007}" dt="2021-12-18T06:20:14.351" v="51" actId="1076"/>
          <ac:spMkLst>
            <pc:docMk/>
            <pc:sldMk cId="1991105706" sldId="747"/>
            <ac:spMk id="4" creationId="{A2EBAA6E-CA3A-4400-9240-F0AB55DD8CDC}"/>
          </ac:spMkLst>
        </pc:spChg>
        <pc:picChg chg="add mod">
          <ac:chgData name="Abby Beatty" userId="TTEChV9/0sv9ECZ+IhArOUvK8sXiBhNz1D7MKkeq39I=" providerId="None" clId="Web-{5A8572F5-F2BE-4CFD-815B-6C345CD0F007}" dt="2021-12-18T06:19:36.538" v="29" actId="1076"/>
          <ac:picMkLst>
            <pc:docMk/>
            <pc:sldMk cId="1991105706" sldId="747"/>
            <ac:picMk id="3" creationId="{E7C2E675-7360-4143-9059-E138E01CF6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0A7F1-C5B9-584A-882C-C317CF204C1E}" type="datetimeFigureOut">
              <a:rPr lang="en-US" smtClean="0"/>
              <a:t>8/16/22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B5979-C699-3A4A-BEDE-5664C574059E}" type="slidenum">
              <a:rPr lang="en-US" smtClean="0"/>
              <a:t>‹#›</a:t>
            </a:fld>
            <a:endParaRPr lang="en-US"/>
          </a:p>
        </p:txBody>
      </p:sp>
    </p:spTree>
    <p:extLst>
      <p:ext uri="{BB962C8B-B14F-4D97-AF65-F5344CB8AC3E}">
        <p14:creationId xmlns:p14="http://schemas.microsoft.com/office/powerpoint/2010/main" val="2832229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shutterstock.com/g/Hagen+Production" TargetMode="External"/><Relationship Id="rId3" Type="http://schemas.openxmlformats.org/officeDocument/2006/relationships/hyperlink" Target="https://www.shutterstock.com/g/Marco+Alhelm" TargetMode="External"/><Relationship Id="rId7" Type="http://schemas.openxmlformats.org/officeDocument/2006/relationships/hyperlink" Target="https://www.shutterstock.com/g/DanielErns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shutterstock.com/g/Creative+Family" TargetMode="External"/><Relationship Id="rId5" Type="http://schemas.openxmlformats.org/officeDocument/2006/relationships/hyperlink" Target="https://www.shutterstock.com/g/Katiekk" TargetMode="External"/><Relationship Id="rId4" Type="http://schemas.openxmlformats.org/officeDocument/2006/relationships/hyperlink" Target="https://www.shutterstock.com/g/SlavaStudio"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9B5979-C699-3A4A-BEDE-5664C574059E}" type="slidenum">
              <a:rPr lang="en-US" smtClean="0"/>
              <a:t>1</a:t>
            </a:fld>
            <a:endParaRPr lang="en-US"/>
          </a:p>
        </p:txBody>
      </p:sp>
    </p:spTree>
    <p:extLst>
      <p:ext uri="{BB962C8B-B14F-4D97-AF65-F5344CB8AC3E}">
        <p14:creationId xmlns:p14="http://schemas.microsoft.com/office/powerpoint/2010/main" val="3116119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tree that was built on genetic sequences.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what ways does your tree differ from the tree built on genetic sequences?</a:t>
            </a:r>
          </a:p>
          <a:p>
            <a:r>
              <a:rPr lang="en-US" sz="1200" kern="1200" dirty="0">
                <a:solidFill>
                  <a:schemeClr val="tx1"/>
                </a:solidFill>
                <a:effectLst/>
                <a:latin typeface="+mn-lt"/>
                <a:ea typeface="+mn-ea"/>
                <a:cs typeface="+mn-cs"/>
              </a:rPr>
              <a:t>What does this say about relying on morphological traits to build phylogenetic trees?</a:t>
            </a:r>
            <a:endParaRPr lang="en-US" dirty="0"/>
          </a:p>
          <a:p>
            <a:endParaRPr lang="en-US" dirty="0"/>
          </a:p>
          <a:p>
            <a:r>
              <a:rPr lang="en-US" dirty="0"/>
              <a:t>Conclusions:</a:t>
            </a:r>
          </a:p>
          <a:p>
            <a:r>
              <a:rPr lang="en-US" dirty="0"/>
              <a:t>Morphological traits do not build accurate phylogenetic trees.</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Duda, P., Jan </a:t>
            </a:r>
            <a:r>
              <a:rPr lang="en-US" sz="1200" b="0" i="0" kern="1200" dirty="0" err="1">
                <a:solidFill>
                  <a:schemeClr val="tx1"/>
                </a:solidFill>
                <a:effectLst/>
                <a:latin typeface="+mn-lt"/>
                <a:ea typeface="+mn-ea"/>
                <a:cs typeface="+mn-cs"/>
              </a:rPr>
              <a:t>Zrzavý</a:t>
            </a:r>
            <a:r>
              <a:rPr lang="en-US" sz="1200" b="0" i="0" kern="1200" dirty="0">
                <a:solidFill>
                  <a:schemeClr val="tx1"/>
                </a:solidFill>
                <a:effectLst/>
                <a:latin typeface="+mn-lt"/>
                <a:ea typeface="+mn-ea"/>
                <a:cs typeface="+mn-cs"/>
              </a:rPr>
              <a:t> Human population history revealed by a </a:t>
            </a:r>
            <a:r>
              <a:rPr lang="en-US" sz="1200" b="0" i="0" kern="1200" dirty="0" err="1">
                <a:solidFill>
                  <a:schemeClr val="tx1"/>
                </a:solidFill>
                <a:effectLst/>
                <a:latin typeface="+mn-lt"/>
                <a:ea typeface="+mn-ea"/>
                <a:cs typeface="+mn-cs"/>
              </a:rPr>
              <a:t>supertree</a:t>
            </a:r>
            <a:r>
              <a:rPr lang="en-US" sz="1200" b="0" i="0" kern="1200" dirty="0">
                <a:solidFill>
                  <a:schemeClr val="tx1"/>
                </a:solidFill>
                <a:effectLst/>
                <a:latin typeface="+mn-lt"/>
                <a:ea typeface="+mn-ea"/>
                <a:cs typeface="+mn-cs"/>
              </a:rPr>
              <a:t> approach. </a:t>
            </a:r>
            <a:r>
              <a:rPr lang="en-US" sz="1200" b="0" i="1" kern="1200" dirty="0">
                <a:solidFill>
                  <a:schemeClr val="tx1"/>
                </a:solidFill>
                <a:effectLst/>
                <a:latin typeface="+mn-lt"/>
                <a:ea typeface="+mn-ea"/>
                <a:cs typeface="+mn-cs"/>
              </a:rPr>
              <a:t>Sci Rep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6, </a:t>
            </a:r>
            <a:r>
              <a:rPr lang="en-US" sz="1200" b="0" i="0" kern="1200" dirty="0">
                <a:solidFill>
                  <a:schemeClr val="tx1"/>
                </a:solidFill>
                <a:effectLst/>
                <a:latin typeface="+mn-lt"/>
                <a:ea typeface="+mn-ea"/>
                <a:cs typeface="+mn-cs"/>
              </a:rPr>
              <a:t>29890 (2016). https://</a:t>
            </a:r>
            <a:r>
              <a:rPr lang="en-US" sz="1200" b="0" i="0" kern="1200" dirty="0" err="1">
                <a:solidFill>
                  <a:schemeClr val="tx1"/>
                </a:solidFill>
                <a:effectLst/>
                <a:latin typeface="+mn-lt"/>
                <a:ea typeface="+mn-ea"/>
                <a:cs typeface="+mn-cs"/>
              </a:rPr>
              <a:t>doi.org</a:t>
            </a:r>
            <a:r>
              <a:rPr lang="en-US" sz="1200" b="0" i="0" kern="1200" dirty="0">
                <a:solidFill>
                  <a:schemeClr val="tx1"/>
                </a:solidFill>
                <a:effectLst/>
                <a:latin typeface="+mn-lt"/>
                <a:ea typeface="+mn-ea"/>
                <a:cs typeface="+mn-cs"/>
              </a:rPr>
              <a:t>/10.1038/srep29890</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9B5979-C699-3A4A-BEDE-5664C574059E}" type="slidenum">
              <a:rPr lang="en-US" smtClean="0"/>
              <a:t>15</a:t>
            </a:fld>
            <a:endParaRPr lang="en-US"/>
          </a:p>
        </p:txBody>
      </p:sp>
    </p:spTree>
    <p:extLst>
      <p:ext uri="{BB962C8B-B14F-4D97-AF65-F5344CB8AC3E}">
        <p14:creationId xmlns:p14="http://schemas.microsoft.com/office/powerpoint/2010/main" val="57987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genetic tree reflects geography and how humans populated the world. Humans (indicated in red on this map) originated in Africa about 200,000 years ago. A subset of humans migrated out of Africa. Some of those humans migrated to Europe, the rest to Asia. From central Asia, humans colonized SE Asia and Oceania and other humans colonized east Asia. From east Asia, a subset of humans migrated across the Bering Strait and into the Americas.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the last 500 years, human populations have more easily and rapidly moved across the world. Now, most human populations are admixed – they have been formed from the exchange of genes between previously geographically separated populations. For examples, the Americas are populated by people with genes descending from people who migrated across the Bering Strait about 15,000 years ago, Europeans who moved to the New World 500 years ago, African slaves those Europeans brought with them to the Americas, and people from across the world who have immigrated to the Americas. Note that this current admixed population in the Americas reflects a history of violence.</a:t>
            </a:r>
          </a:p>
          <a:p>
            <a:endParaRPr lang="en-US" dirty="0"/>
          </a:p>
          <a:p>
            <a:r>
              <a:rPr lang="en-US" dirty="0"/>
              <a:t>The human pictures used in this activity represent non-admixed human populations. Adding admixed human populations would greatly complicate this tree. Think about it. Where would you put an African American on this tree? Admixture makes it even harder to accurately build a phylogenetic tree from morphological traits. </a:t>
            </a:r>
          </a:p>
          <a:p>
            <a:endParaRPr lang="en-US" dirty="0"/>
          </a:p>
          <a:p>
            <a:r>
              <a:rPr lang="en-US" dirty="0"/>
              <a:t>Main conclusion: Human characteristics cannot be used to accurately understand </a:t>
            </a:r>
            <a:r>
              <a:rPr lang="en-US"/>
              <a:t>human ancestry.</a:t>
            </a:r>
            <a:endParaRPr lang="en-US" dirty="0"/>
          </a:p>
        </p:txBody>
      </p:sp>
      <p:sp>
        <p:nvSpPr>
          <p:cNvPr id="4" name="Slide Number Placeholder 3"/>
          <p:cNvSpPr>
            <a:spLocks noGrp="1"/>
          </p:cNvSpPr>
          <p:nvPr>
            <p:ph type="sldNum" sz="quarter" idx="5"/>
          </p:nvPr>
        </p:nvSpPr>
        <p:spPr/>
        <p:txBody>
          <a:bodyPr/>
          <a:lstStyle/>
          <a:p>
            <a:fld id="{509B5979-C699-3A4A-BEDE-5664C574059E}" type="slidenum">
              <a:rPr lang="en-US" smtClean="0"/>
              <a:t>16</a:t>
            </a:fld>
            <a:endParaRPr lang="en-US"/>
          </a:p>
        </p:txBody>
      </p:sp>
    </p:spTree>
    <p:extLst>
      <p:ext uri="{BB962C8B-B14F-4D97-AF65-F5344CB8AC3E}">
        <p14:creationId xmlns:p14="http://schemas.microsoft.com/office/powerpoint/2010/main" val="62924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CC37-FA51-F648-9F64-9B9C1F55C918}" type="slidenum">
              <a:rPr lang="en-US" smtClean="0"/>
              <a:t>2</a:t>
            </a:fld>
            <a:endParaRPr lang="en-US"/>
          </a:p>
        </p:txBody>
      </p:sp>
    </p:spTree>
    <p:extLst>
      <p:ext uri="{BB962C8B-B14F-4D97-AF65-F5344CB8AC3E}">
        <p14:creationId xmlns:p14="http://schemas.microsoft.com/office/powerpoint/2010/main" val="92101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09B5979-C699-3A4A-BEDE-5664C574059E}" type="slidenum">
              <a:rPr lang="en-US" smtClean="0"/>
              <a:t>3</a:t>
            </a:fld>
            <a:endParaRPr lang="en-US"/>
          </a:p>
        </p:txBody>
      </p:sp>
    </p:spTree>
    <p:extLst>
      <p:ext uri="{BB962C8B-B14F-4D97-AF65-F5344CB8AC3E}">
        <p14:creationId xmlns:p14="http://schemas.microsoft.com/office/powerpoint/2010/main" val="3838475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CC37-FA51-F648-9F64-9B9C1F55C918}" type="slidenum">
              <a:rPr lang="en-US" smtClean="0"/>
              <a:t>4</a:t>
            </a:fld>
            <a:endParaRPr lang="en-US"/>
          </a:p>
        </p:txBody>
      </p:sp>
    </p:spTree>
    <p:extLst>
      <p:ext uri="{BB962C8B-B14F-4D97-AF65-F5344CB8AC3E}">
        <p14:creationId xmlns:p14="http://schemas.microsoft.com/office/powerpoint/2010/main" val="88315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Echidnas and hedgehogs share many traits, spines, long noses, soft bellies. These traits evolved separately in different evolutionary lineages. They did not evolve due to shared ancestry.</a:t>
            </a:r>
          </a:p>
          <a:p>
            <a:endParaRPr lang="en-US" dirty="0"/>
          </a:p>
          <a:p>
            <a:r>
              <a:rPr lang="en-US" dirty="0"/>
              <a:t>Note that echidnas and hedgehogs are not closely related to porcupines.</a:t>
            </a:r>
          </a:p>
          <a:p>
            <a:endParaRPr lang="en-US" dirty="0"/>
          </a:p>
          <a:p>
            <a:r>
              <a:rPr lang="en-US" dirty="0"/>
              <a:t>How do we avoid building phylogenies based on analogies? Use genetic data to build phylogenetic trees.</a:t>
            </a:r>
          </a:p>
        </p:txBody>
      </p:sp>
      <p:sp>
        <p:nvSpPr>
          <p:cNvPr id="4" name="Slide Number Placeholder 3"/>
          <p:cNvSpPr>
            <a:spLocks noGrp="1"/>
          </p:cNvSpPr>
          <p:nvPr>
            <p:ph type="sldNum" sz="quarter" idx="5"/>
          </p:nvPr>
        </p:nvSpPr>
        <p:spPr/>
        <p:txBody>
          <a:bodyPr/>
          <a:lstStyle/>
          <a:p>
            <a:fld id="{CC37CC37-FA51-F648-9F64-9B9C1F55C918}" type="slidenum">
              <a:rPr lang="en-US" smtClean="0"/>
              <a:t>5</a:t>
            </a:fld>
            <a:endParaRPr lang="en-US"/>
          </a:p>
        </p:txBody>
      </p:sp>
    </p:spTree>
    <p:extLst>
      <p:ext uri="{BB962C8B-B14F-4D97-AF65-F5344CB8AC3E}">
        <p14:creationId xmlns:p14="http://schemas.microsoft.com/office/powerpoint/2010/main" val="17835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that when creating a trait matrix, it is important to choose traits that are yes/no, either/or, 0/1. This greatly simplifies using the trait matrix to build the phylogenetic tree.</a:t>
            </a:r>
          </a:p>
        </p:txBody>
      </p:sp>
      <p:sp>
        <p:nvSpPr>
          <p:cNvPr id="4" name="Slide Number Placeholder 3"/>
          <p:cNvSpPr>
            <a:spLocks noGrp="1"/>
          </p:cNvSpPr>
          <p:nvPr>
            <p:ph type="sldNum" sz="quarter" idx="5"/>
          </p:nvPr>
        </p:nvSpPr>
        <p:spPr/>
        <p:txBody>
          <a:bodyPr/>
          <a:lstStyle/>
          <a:p>
            <a:fld id="{509B5979-C699-3A4A-BEDE-5664C574059E}" type="slidenum">
              <a:rPr lang="en-US" smtClean="0"/>
              <a:t>11</a:t>
            </a:fld>
            <a:endParaRPr lang="en-US"/>
          </a:p>
        </p:txBody>
      </p:sp>
    </p:spTree>
    <p:extLst>
      <p:ext uri="{BB962C8B-B14F-4D97-AF65-F5344CB8AC3E}">
        <p14:creationId xmlns:p14="http://schemas.microsoft.com/office/powerpoint/2010/main" val="3986945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that phylogenies are hypotheses, we would build a different tree if we used different traits, can even build a different tree using the same traits</a:t>
            </a:r>
          </a:p>
        </p:txBody>
      </p:sp>
      <p:sp>
        <p:nvSpPr>
          <p:cNvPr id="4" name="Slide Number Placeholder 3"/>
          <p:cNvSpPr>
            <a:spLocks noGrp="1"/>
          </p:cNvSpPr>
          <p:nvPr>
            <p:ph type="sldNum" sz="quarter" idx="5"/>
          </p:nvPr>
        </p:nvSpPr>
        <p:spPr/>
        <p:txBody>
          <a:bodyPr/>
          <a:lstStyle/>
          <a:p>
            <a:fld id="{509B5979-C699-3A4A-BEDE-5664C574059E}" type="slidenum">
              <a:rPr lang="en-US" smtClean="0"/>
              <a:t>12</a:t>
            </a:fld>
            <a:endParaRPr lang="en-US"/>
          </a:p>
        </p:txBody>
      </p:sp>
    </p:spTree>
    <p:extLst>
      <p:ext uri="{BB962C8B-B14F-4D97-AF65-F5344CB8AC3E}">
        <p14:creationId xmlns:p14="http://schemas.microsoft.com/office/powerpoint/2010/main" val="4279546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phylogenetic trees to show the evolutionary history of different populations, including human populations.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these pictures to create a trait matrix and build a phylogenetic tree.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German</a:t>
            </a:r>
          </a:p>
          <a:p>
            <a:r>
              <a:rPr lang="en-US" sz="1200" kern="1200" dirty="0">
                <a:solidFill>
                  <a:schemeClr val="tx1"/>
                </a:solidFill>
                <a:effectLst/>
                <a:latin typeface="+mn-lt"/>
                <a:ea typeface="+mn-ea"/>
                <a:cs typeface="+mn-cs"/>
              </a:rPr>
              <a:t>2: Iranian</a:t>
            </a:r>
          </a:p>
          <a:p>
            <a:r>
              <a:rPr lang="en-US" sz="1200" kern="1200" dirty="0">
                <a:solidFill>
                  <a:schemeClr val="tx1"/>
                </a:solidFill>
                <a:effectLst/>
                <a:latin typeface="+mn-lt"/>
                <a:ea typeface="+mn-ea"/>
                <a:cs typeface="+mn-cs"/>
              </a:rPr>
              <a:t>3: Mayan</a:t>
            </a:r>
          </a:p>
          <a:p>
            <a:r>
              <a:rPr lang="en-US" sz="1200" kern="1200" dirty="0">
                <a:solidFill>
                  <a:schemeClr val="tx1"/>
                </a:solidFill>
                <a:effectLst/>
                <a:latin typeface="+mn-lt"/>
                <a:ea typeface="+mn-ea"/>
                <a:cs typeface="+mn-cs"/>
              </a:rPr>
              <a:t>4: Han Chinese</a:t>
            </a:r>
          </a:p>
          <a:p>
            <a:r>
              <a:rPr lang="en-US" sz="1200" kern="1200" dirty="0">
                <a:solidFill>
                  <a:schemeClr val="tx1"/>
                </a:solidFill>
                <a:effectLst/>
                <a:latin typeface="+mn-lt"/>
                <a:ea typeface="+mn-ea"/>
                <a:cs typeface="+mn-cs"/>
              </a:rPr>
              <a:t>5: West African</a:t>
            </a:r>
          </a:p>
          <a:p>
            <a:r>
              <a:rPr lang="en-US" sz="1200" kern="1200" dirty="0">
                <a:solidFill>
                  <a:schemeClr val="tx1"/>
                </a:solidFill>
                <a:effectLst/>
                <a:latin typeface="+mn-lt"/>
                <a:ea typeface="+mn-ea"/>
                <a:cs typeface="+mn-cs"/>
              </a:rPr>
              <a:t>6: Papua New Guinean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Photo credits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b="0" i="0" u="sng" kern="1200" dirty="0">
                <a:solidFill>
                  <a:schemeClr val="tx1"/>
                </a:solidFill>
                <a:effectLst/>
                <a:latin typeface="+mn-lt"/>
                <a:ea typeface="+mn-ea"/>
                <a:cs typeface="+mn-cs"/>
                <a:hlinkClick r:id="rId3"/>
              </a:rPr>
              <a:t>Marco Alhelm</a:t>
            </a:r>
            <a:r>
              <a:rPr lang="en-US" sz="1200" b="0" i="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Shutterstock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a:t>
            </a:r>
            <a:r>
              <a:rPr lang="en-US" sz="1200" b="0" i="0" u="sng" kern="1200" dirty="0">
                <a:solidFill>
                  <a:schemeClr val="tx1"/>
                </a:solidFill>
                <a:effectLst/>
                <a:latin typeface="+mn-lt"/>
                <a:ea typeface="+mn-ea"/>
                <a:cs typeface="+mn-cs"/>
                <a:hlinkClick r:id="rId4"/>
              </a:rPr>
              <a:t>Slava SelfStudio</a:t>
            </a:r>
            <a:r>
              <a:rPr lang="en-US" sz="1200" b="0" i="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Shutterstock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a:t>
            </a:r>
            <a:r>
              <a:rPr lang="en-US" sz="1200" b="0" i="0" u="sng" kern="1200" dirty="0">
                <a:solidFill>
                  <a:schemeClr val="tx1"/>
                </a:solidFill>
                <a:effectLst/>
                <a:latin typeface="+mn-lt"/>
                <a:ea typeface="+mn-ea"/>
                <a:cs typeface="+mn-cs"/>
                <a:hlinkClick r:id="rId5"/>
              </a:rPr>
              <a:t>Katiekk</a:t>
            </a:r>
            <a:r>
              <a:rPr lang="en-US" sz="1200" b="0" i="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Shutterstock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4: </a:t>
            </a:r>
            <a:r>
              <a:rPr lang="en-US" sz="1200" b="0" i="0" u="sng" kern="1200" dirty="0">
                <a:solidFill>
                  <a:schemeClr val="tx1"/>
                </a:solidFill>
                <a:effectLst/>
                <a:latin typeface="+mn-lt"/>
                <a:ea typeface="+mn-ea"/>
                <a:cs typeface="+mn-cs"/>
                <a:hlinkClick r:id="rId6"/>
              </a:rPr>
              <a:t>Creative Family</a:t>
            </a:r>
            <a:r>
              <a:rPr lang="en-US" sz="1200" b="0" i="0" u="sng" kern="120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Shutterstock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5: </a:t>
            </a:r>
            <a:r>
              <a:rPr lang="en-US" sz="1200" b="0" i="0" u="none" kern="1200" dirty="0">
                <a:solidFill>
                  <a:schemeClr val="tx1"/>
                </a:solidFill>
                <a:effectLst/>
                <a:latin typeface="+mn-lt"/>
                <a:ea typeface="+mn-ea"/>
                <a:cs typeface="+mn-cs"/>
                <a:hlinkClick r:id="rId7"/>
              </a:rPr>
              <a:t>Daniel M Ernst</a:t>
            </a:r>
            <a:r>
              <a:rPr lang="en-US" sz="1200" b="0" i="0" u="none" kern="120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Shutterstock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6: </a:t>
            </a:r>
            <a:r>
              <a:rPr lang="en-US" sz="1200" b="0" i="0" u="sng" kern="1200" dirty="0">
                <a:solidFill>
                  <a:schemeClr val="tx1"/>
                </a:solidFill>
                <a:effectLst/>
                <a:latin typeface="+mn-lt"/>
                <a:ea typeface="+mn-ea"/>
                <a:cs typeface="+mn-cs"/>
                <a:hlinkClick r:id="rId8"/>
              </a:rPr>
              <a:t>Hagen Production</a:t>
            </a:r>
            <a:r>
              <a:rPr lang="en-US" sz="1200" b="0" i="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Shutterstock</a:t>
            </a:r>
            <a:endParaRPr lang="en-US" u="none" dirty="0"/>
          </a:p>
          <a:p>
            <a:endParaRPr lang="en-US" dirty="0"/>
          </a:p>
        </p:txBody>
      </p:sp>
      <p:sp>
        <p:nvSpPr>
          <p:cNvPr id="4" name="Slide Number Placeholder 3"/>
          <p:cNvSpPr>
            <a:spLocks noGrp="1"/>
          </p:cNvSpPr>
          <p:nvPr>
            <p:ph type="sldNum" sz="quarter" idx="5"/>
          </p:nvPr>
        </p:nvSpPr>
        <p:spPr/>
        <p:txBody>
          <a:bodyPr/>
          <a:lstStyle/>
          <a:p>
            <a:fld id="{509B5979-C699-3A4A-BEDE-5664C574059E}" type="slidenum">
              <a:rPr lang="en-US" smtClean="0"/>
              <a:t>13</a:t>
            </a:fld>
            <a:endParaRPr lang="en-US"/>
          </a:p>
        </p:txBody>
      </p:sp>
    </p:spTree>
    <p:extLst>
      <p:ext uri="{BB962C8B-B14F-4D97-AF65-F5344CB8AC3E}">
        <p14:creationId xmlns:p14="http://schemas.microsoft.com/office/powerpoint/2010/main" val="3992248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choose traits that are shared among these human populations, then fill in this trait matrix. Once finished with the trait matrix, place the human populations at the end of the branches on this tree. Make sure to indicate where variation in each trait evolved on the tree.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characteristics did you use to build your phylogenetic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did you choose those characteristics to build your phylogenetic tree?</a:t>
            </a:r>
          </a:p>
          <a:p>
            <a:r>
              <a:rPr lang="en-US" sz="1200" kern="1200" dirty="0">
                <a:solidFill>
                  <a:schemeClr val="tx1"/>
                </a:solidFill>
                <a:effectLst/>
                <a:latin typeface="+mn-lt"/>
                <a:ea typeface="+mn-ea"/>
                <a:cs typeface="+mn-cs"/>
              </a:rPr>
              <a:t>What populations on your tree are most closely related to each other? Most distantly related?</a:t>
            </a:r>
          </a:p>
          <a:p>
            <a:r>
              <a:rPr lang="en-US" sz="1200" kern="1200" dirty="0">
                <a:solidFill>
                  <a:schemeClr val="tx1"/>
                </a:solidFill>
                <a:effectLst/>
                <a:latin typeface="+mn-lt"/>
                <a:ea typeface="+mn-ea"/>
                <a:cs typeface="+mn-cs"/>
              </a:rPr>
              <a:t>Do you think your tree accurately represents the evolutionary relationships among these populations? Why or why not?</a:t>
            </a:r>
            <a:endParaRPr lang="en-US" dirty="0"/>
          </a:p>
          <a:p>
            <a:endParaRPr lang="en-US" dirty="0"/>
          </a:p>
        </p:txBody>
      </p:sp>
      <p:sp>
        <p:nvSpPr>
          <p:cNvPr id="4" name="Slide Number Placeholder 3"/>
          <p:cNvSpPr>
            <a:spLocks noGrp="1"/>
          </p:cNvSpPr>
          <p:nvPr>
            <p:ph type="sldNum" sz="quarter" idx="5"/>
          </p:nvPr>
        </p:nvSpPr>
        <p:spPr/>
        <p:txBody>
          <a:bodyPr/>
          <a:lstStyle/>
          <a:p>
            <a:fld id="{509B5979-C699-3A4A-BEDE-5664C574059E}" type="slidenum">
              <a:rPr lang="en-US" smtClean="0"/>
              <a:t>14</a:t>
            </a:fld>
            <a:endParaRPr lang="en-US"/>
          </a:p>
        </p:txBody>
      </p:sp>
    </p:spTree>
    <p:extLst>
      <p:ext uri="{BB962C8B-B14F-4D97-AF65-F5344CB8AC3E}">
        <p14:creationId xmlns:p14="http://schemas.microsoft.com/office/powerpoint/2010/main" val="2368489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08D2-2A8A-BE46-A037-F094BFC68A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C1DCA-7F18-D244-9A6B-F5E6BFE1D2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AAD7E0-10B7-D648-AACA-E207429B6F8B}"/>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5" name="Footer Placeholder 4">
            <a:extLst>
              <a:ext uri="{FF2B5EF4-FFF2-40B4-BE49-F238E27FC236}">
                <a16:creationId xmlns:a16="http://schemas.microsoft.com/office/drawing/2014/main" id="{1DEDA6D7-B870-674C-A48F-81129E9EC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A7DDF-B57A-7844-8AE3-17A0036BCE3D}"/>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3023439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4592-246B-144C-8491-B44D8D4D0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06405-3006-4A4F-B7C4-8745E6C0A0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C205B-C6D1-A443-9EF8-1B50CF0C514A}"/>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5" name="Footer Placeholder 4">
            <a:extLst>
              <a:ext uri="{FF2B5EF4-FFF2-40B4-BE49-F238E27FC236}">
                <a16:creationId xmlns:a16="http://schemas.microsoft.com/office/drawing/2014/main" id="{D910CD0C-ED7F-6E40-B6C6-F299CB31C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C5A43-E54F-9241-9890-E1002F888E49}"/>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185704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0BB3F-3B4E-AB47-907A-43D11E7E7C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8B6084-560B-9644-BC41-5669757B22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0262F-7622-D744-9466-C09DF9BFA9C7}"/>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5" name="Footer Placeholder 4">
            <a:extLst>
              <a:ext uri="{FF2B5EF4-FFF2-40B4-BE49-F238E27FC236}">
                <a16:creationId xmlns:a16="http://schemas.microsoft.com/office/drawing/2014/main" id="{D2B25723-3F68-5A4D-B1BE-DE0D3F3AA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9E104-32F7-4347-901E-D32762ADE349}"/>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90557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8B3-E5EC-C045-A853-0ABF88D63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BF0923-050A-3741-9B04-113A5C0A2E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11AFD-735D-EE40-9307-FD52834DCBB1}"/>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5" name="Footer Placeholder 4">
            <a:extLst>
              <a:ext uri="{FF2B5EF4-FFF2-40B4-BE49-F238E27FC236}">
                <a16:creationId xmlns:a16="http://schemas.microsoft.com/office/drawing/2014/main" id="{5B3C729A-6EC3-DA47-8454-269FA40DC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1DF6C-C893-EF46-9FA2-4DE424663496}"/>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143879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DD24-4EB7-CC47-8244-7308EB4D55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FE06A-8FF2-9040-A906-5B50D9D324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9D43BB-A4E9-9E45-ACE1-1FECF16BC33F}"/>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5" name="Footer Placeholder 4">
            <a:extLst>
              <a:ext uri="{FF2B5EF4-FFF2-40B4-BE49-F238E27FC236}">
                <a16:creationId xmlns:a16="http://schemas.microsoft.com/office/drawing/2014/main" id="{00FE21B8-3E9E-1E43-9751-79C22A393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30CBA-163A-2D48-8778-DA02D705D717}"/>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353184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F544-C45A-4141-81CB-56B4EC48A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9A639A-667D-A54C-B6B8-98E182056D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499168-704F-6448-B4DA-06F47BF0EF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81B61-AEF8-B140-A1DA-F7EA3977CCE6}"/>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6" name="Footer Placeholder 5">
            <a:extLst>
              <a:ext uri="{FF2B5EF4-FFF2-40B4-BE49-F238E27FC236}">
                <a16:creationId xmlns:a16="http://schemas.microsoft.com/office/drawing/2014/main" id="{508B30D0-AF3F-AF40-81E5-C0E69E1FA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896FF-2776-4640-B104-B703C6F75C6B}"/>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963779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8A29-7903-9A47-A13C-95BB99AAFD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7F6F16-20E9-AB44-B337-161696D58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9F18E7-D94C-F34A-B8FC-C062D10146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538D8C-69A1-2A4C-B873-17DDB4870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5C487D-6B3E-F140-A4CE-A4DA87E060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E3FEEA-874A-0D4F-B39D-908DC272F8D1}"/>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8" name="Footer Placeholder 7">
            <a:extLst>
              <a:ext uri="{FF2B5EF4-FFF2-40B4-BE49-F238E27FC236}">
                <a16:creationId xmlns:a16="http://schemas.microsoft.com/office/drawing/2014/main" id="{11EAA8F9-28DE-FB4C-94A6-C5BFB9F3F6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824B4C-E92E-4743-B111-F71551124966}"/>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217032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59B5-0975-5844-AD99-A5001B7770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227D12-0E23-DB41-B0CB-8E97BE959C25}"/>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4" name="Footer Placeholder 3">
            <a:extLst>
              <a:ext uri="{FF2B5EF4-FFF2-40B4-BE49-F238E27FC236}">
                <a16:creationId xmlns:a16="http://schemas.microsoft.com/office/drawing/2014/main" id="{26D10689-505D-5A4F-AA7B-BA6BCEF981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A375B5-4051-A848-90ED-33AAB266B2C3}"/>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301127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FAA220-A95D-BA40-9997-B8D974F14235}"/>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3" name="Footer Placeholder 2">
            <a:extLst>
              <a:ext uri="{FF2B5EF4-FFF2-40B4-BE49-F238E27FC236}">
                <a16:creationId xmlns:a16="http://schemas.microsoft.com/office/drawing/2014/main" id="{2BD70FE1-3C7B-F647-89B0-AF5155D7C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4E79FC-FF62-DD45-8031-8EE08EACC041}"/>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184479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D12B9-A5DF-4F45-B745-206FDB5CB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FE0C75-8823-9440-990E-3A66DBCF43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6E6A4-D69A-8A46-88C4-0E60761AD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DC433-850E-6C4D-A412-B13025AC00B1}"/>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6" name="Footer Placeholder 5">
            <a:extLst>
              <a:ext uri="{FF2B5EF4-FFF2-40B4-BE49-F238E27FC236}">
                <a16:creationId xmlns:a16="http://schemas.microsoft.com/office/drawing/2014/main" id="{C2FA52C2-7A0F-324A-A568-592D8708A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48E932-ABC8-6B42-B110-7D191E1F1125}"/>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3219976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4DC7-3B03-0B48-8CA9-1937419CA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CFD495-7D51-7749-82BB-8CEF92DDA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743DB5-F0F1-1944-8CBA-DAB7F739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ABF03-3872-CA43-8B6B-0671A3A55C05}"/>
              </a:ext>
            </a:extLst>
          </p:cNvPr>
          <p:cNvSpPr>
            <a:spLocks noGrp="1"/>
          </p:cNvSpPr>
          <p:nvPr>
            <p:ph type="dt" sz="half" idx="10"/>
          </p:nvPr>
        </p:nvSpPr>
        <p:spPr/>
        <p:txBody>
          <a:bodyPr/>
          <a:lstStyle/>
          <a:p>
            <a:fld id="{BB8CA21D-F963-4D46-8C18-460E3EC0701D}" type="datetimeFigureOut">
              <a:rPr lang="en-US" smtClean="0"/>
              <a:t>8/16/22</a:t>
            </a:fld>
            <a:endParaRPr lang="en-US"/>
          </a:p>
        </p:txBody>
      </p:sp>
      <p:sp>
        <p:nvSpPr>
          <p:cNvPr id="6" name="Footer Placeholder 5">
            <a:extLst>
              <a:ext uri="{FF2B5EF4-FFF2-40B4-BE49-F238E27FC236}">
                <a16:creationId xmlns:a16="http://schemas.microsoft.com/office/drawing/2014/main" id="{0C3DC8C7-9DCD-DD4F-BA8B-ED7878062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BAFD7-3AF5-E443-8D07-A233C21701DB}"/>
              </a:ext>
            </a:extLst>
          </p:cNvPr>
          <p:cNvSpPr>
            <a:spLocks noGrp="1"/>
          </p:cNvSpPr>
          <p:nvPr>
            <p:ph type="sldNum" sz="quarter" idx="12"/>
          </p:nvPr>
        </p:nvSpPr>
        <p:spPr/>
        <p:txBody>
          <a:bodyPr/>
          <a:lstStyle/>
          <a:p>
            <a:fld id="{784CE80A-FA66-E941-8E70-E0CAEDF5150C}" type="slidenum">
              <a:rPr lang="en-US" smtClean="0"/>
              <a:t>‹#›</a:t>
            </a:fld>
            <a:endParaRPr lang="en-US"/>
          </a:p>
        </p:txBody>
      </p:sp>
    </p:spTree>
    <p:extLst>
      <p:ext uri="{BB962C8B-B14F-4D97-AF65-F5344CB8AC3E}">
        <p14:creationId xmlns:p14="http://schemas.microsoft.com/office/powerpoint/2010/main" val="4073745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0A9DA-E367-B844-93B3-540BCBC06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E189A7-62B5-0540-A28A-3ABF15362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30FCF-33A7-2841-8B5C-17EE9B8B0D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CA21D-F963-4D46-8C18-460E3EC0701D}" type="datetimeFigureOut">
              <a:rPr lang="en-US" smtClean="0"/>
              <a:t>8/16/22</a:t>
            </a:fld>
            <a:endParaRPr lang="en-US"/>
          </a:p>
        </p:txBody>
      </p:sp>
      <p:sp>
        <p:nvSpPr>
          <p:cNvPr id="5" name="Footer Placeholder 4">
            <a:extLst>
              <a:ext uri="{FF2B5EF4-FFF2-40B4-BE49-F238E27FC236}">
                <a16:creationId xmlns:a16="http://schemas.microsoft.com/office/drawing/2014/main" id="{A0672984-1FAD-8B48-A124-98A7631E34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098C5-18CC-DE4D-9286-B81D3C37F1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4CE80A-FA66-E941-8E70-E0CAEDF5150C}" type="slidenum">
              <a:rPr lang="en-US" smtClean="0"/>
              <a:t>‹#›</a:t>
            </a:fld>
            <a:endParaRPr lang="en-US"/>
          </a:p>
        </p:txBody>
      </p:sp>
    </p:spTree>
    <p:extLst>
      <p:ext uri="{BB962C8B-B14F-4D97-AF65-F5344CB8AC3E}">
        <p14:creationId xmlns:p14="http://schemas.microsoft.com/office/powerpoint/2010/main" val="3547387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0.png"/><Relationship Id="rId7"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75E2-9F70-814C-BC23-457DA05362F0}"/>
              </a:ext>
            </a:extLst>
          </p:cNvPr>
          <p:cNvSpPr>
            <a:spLocks noGrp="1"/>
          </p:cNvSpPr>
          <p:nvPr>
            <p:ph type="ctrTitle"/>
          </p:nvPr>
        </p:nvSpPr>
        <p:spPr/>
        <p:txBody>
          <a:bodyPr/>
          <a:lstStyle/>
          <a:p>
            <a:r>
              <a:rPr lang="en-US" dirty="0"/>
              <a:t>Does race signify ancestry?</a:t>
            </a:r>
          </a:p>
        </p:txBody>
      </p:sp>
      <p:sp>
        <p:nvSpPr>
          <p:cNvPr id="3" name="Subtitle 2">
            <a:extLst>
              <a:ext uri="{FF2B5EF4-FFF2-40B4-BE49-F238E27FC236}">
                <a16:creationId xmlns:a16="http://schemas.microsoft.com/office/drawing/2014/main" id="{B2187FB9-131D-A84D-8C03-9FABDAA61AC6}"/>
              </a:ext>
            </a:extLst>
          </p:cNvPr>
          <p:cNvSpPr>
            <a:spLocks noGrp="1"/>
          </p:cNvSpPr>
          <p:nvPr>
            <p:ph type="subTitle" idx="1"/>
          </p:nvPr>
        </p:nvSpPr>
        <p:spPr/>
        <p:txBody>
          <a:bodyPr/>
          <a:lstStyle/>
          <a:p>
            <a:r>
              <a:rPr lang="en-US" dirty="0"/>
              <a:t>Module 2: Science and Identities</a:t>
            </a:r>
          </a:p>
        </p:txBody>
      </p:sp>
    </p:spTree>
    <p:extLst>
      <p:ext uri="{BB962C8B-B14F-4D97-AF65-F5344CB8AC3E}">
        <p14:creationId xmlns:p14="http://schemas.microsoft.com/office/powerpoint/2010/main" val="26567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grpSp>
        <p:nvGrpSpPr>
          <p:cNvPr id="3" name="Group 2">
            <a:extLst>
              <a:ext uri="{FF2B5EF4-FFF2-40B4-BE49-F238E27FC236}">
                <a16:creationId xmlns:a16="http://schemas.microsoft.com/office/drawing/2014/main" id="{5615EB96-EDF8-F448-9F0F-8F06A15C98A2}"/>
              </a:ext>
            </a:extLst>
          </p:cNvPr>
          <p:cNvGrpSpPr/>
          <p:nvPr/>
        </p:nvGrpSpPr>
        <p:grpSpPr>
          <a:xfrm>
            <a:off x="6743379" y="1690688"/>
            <a:ext cx="4768121" cy="2984100"/>
            <a:chOff x="6038850" y="3406400"/>
            <a:chExt cx="3295142" cy="2062245"/>
          </a:xfrm>
        </p:grpSpPr>
        <p:pic>
          <p:nvPicPr>
            <p:cNvPr id="4" name="Picture 3">
              <a:extLst>
                <a:ext uri="{FF2B5EF4-FFF2-40B4-BE49-F238E27FC236}">
                  <a16:creationId xmlns:a16="http://schemas.microsoft.com/office/drawing/2014/main" id="{A0EEC70F-24C5-2345-B984-BC81F11A863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38850" y="3477257"/>
              <a:ext cx="3295142" cy="1991388"/>
            </a:xfrm>
            <a:prstGeom prst="rect">
              <a:avLst/>
            </a:prstGeom>
          </p:spPr>
        </p:pic>
        <p:sp>
          <p:nvSpPr>
            <p:cNvPr id="5" name="TextBox 4">
              <a:extLst>
                <a:ext uri="{FF2B5EF4-FFF2-40B4-BE49-F238E27FC236}">
                  <a16:creationId xmlns:a16="http://schemas.microsoft.com/office/drawing/2014/main" id="{75300482-08B9-1046-B4A0-0BC5734A4F24}"/>
                </a:ext>
              </a:extLst>
            </p:cNvPr>
            <p:cNvSpPr txBox="1"/>
            <p:nvPr/>
          </p:nvSpPr>
          <p:spPr>
            <a:xfrm>
              <a:off x="8608779" y="3406400"/>
              <a:ext cx="301686" cy="369332"/>
            </a:xfrm>
            <a:prstGeom prst="rect">
              <a:avLst/>
            </a:prstGeom>
            <a:noFill/>
          </p:spPr>
          <p:txBody>
            <a:bodyPr wrap="none" rtlCol="0">
              <a:spAutoFit/>
            </a:bodyPr>
            <a:lstStyle/>
            <a:p>
              <a:r>
                <a:rPr lang="en-US" b="1" dirty="0">
                  <a:solidFill>
                    <a:schemeClr val="bg1"/>
                  </a:solidFill>
                </a:rPr>
                <a:t>1</a:t>
              </a:r>
            </a:p>
          </p:txBody>
        </p:sp>
        <p:sp>
          <p:nvSpPr>
            <p:cNvPr id="6" name="TextBox 5">
              <a:extLst>
                <a:ext uri="{FF2B5EF4-FFF2-40B4-BE49-F238E27FC236}">
                  <a16:creationId xmlns:a16="http://schemas.microsoft.com/office/drawing/2014/main" id="{C5D5A4CF-6184-B843-82AE-33CE9F21DFFB}"/>
                </a:ext>
              </a:extLst>
            </p:cNvPr>
            <p:cNvSpPr txBox="1"/>
            <p:nvPr/>
          </p:nvSpPr>
          <p:spPr>
            <a:xfrm>
              <a:off x="8247453" y="4057087"/>
              <a:ext cx="169997" cy="369332"/>
            </a:xfrm>
            <a:prstGeom prst="rect">
              <a:avLst/>
            </a:prstGeom>
            <a:noFill/>
          </p:spPr>
          <p:txBody>
            <a:bodyPr wrap="square" rtlCol="0">
              <a:spAutoFit/>
            </a:bodyPr>
            <a:lstStyle/>
            <a:p>
              <a:r>
                <a:rPr lang="en-US" b="1" dirty="0">
                  <a:solidFill>
                    <a:schemeClr val="bg1"/>
                  </a:solidFill>
                </a:rPr>
                <a:t>2</a:t>
              </a:r>
            </a:p>
          </p:txBody>
        </p:sp>
        <p:sp>
          <p:nvSpPr>
            <p:cNvPr id="7" name="TextBox 6">
              <a:extLst>
                <a:ext uri="{FF2B5EF4-FFF2-40B4-BE49-F238E27FC236}">
                  <a16:creationId xmlns:a16="http://schemas.microsoft.com/office/drawing/2014/main" id="{19AF15FF-172F-4646-B599-D67FC52A9E9B}"/>
                </a:ext>
              </a:extLst>
            </p:cNvPr>
            <p:cNvSpPr txBox="1"/>
            <p:nvPr/>
          </p:nvSpPr>
          <p:spPr>
            <a:xfrm>
              <a:off x="7224415" y="4376678"/>
              <a:ext cx="30168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182A9C86-6130-9941-8A4B-BD50FE41CC2A}"/>
                </a:ext>
              </a:extLst>
            </p:cNvPr>
            <p:cNvSpPr txBox="1"/>
            <p:nvPr/>
          </p:nvSpPr>
          <p:spPr>
            <a:xfrm>
              <a:off x="6826494" y="3910238"/>
              <a:ext cx="301686" cy="369332"/>
            </a:xfrm>
            <a:prstGeom prst="rect">
              <a:avLst/>
            </a:prstGeom>
            <a:noFill/>
          </p:spPr>
          <p:txBody>
            <a:bodyPr wrap="none" rtlCol="0">
              <a:spAutoFit/>
            </a:bodyPr>
            <a:lstStyle/>
            <a:p>
              <a:r>
                <a:rPr lang="en-US" b="1" dirty="0">
                  <a:solidFill>
                    <a:schemeClr val="bg1"/>
                  </a:solidFill>
                </a:rPr>
                <a:t>4</a:t>
              </a:r>
            </a:p>
          </p:txBody>
        </p:sp>
      </p:grpSp>
      <p:sp>
        <p:nvSpPr>
          <p:cNvPr id="10" name="TextBox 9">
            <a:extLst>
              <a:ext uri="{FF2B5EF4-FFF2-40B4-BE49-F238E27FC236}">
                <a16:creationId xmlns:a16="http://schemas.microsoft.com/office/drawing/2014/main" id="{CB305567-5AC9-3840-9CBE-FFBD674329CC}"/>
              </a:ext>
            </a:extLst>
          </p:cNvPr>
          <p:cNvSpPr txBox="1"/>
          <p:nvPr/>
        </p:nvSpPr>
        <p:spPr>
          <a:xfrm>
            <a:off x="6763910" y="4830084"/>
            <a:ext cx="4263090" cy="400110"/>
          </a:xfrm>
          <a:prstGeom prst="rect">
            <a:avLst/>
          </a:prstGeom>
          <a:noFill/>
        </p:spPr>
        <p:txBody>
          <a:bodyPr wrap="none" rtlCol="0">
            <a:spAutoFit/>
          </a:bodyPr>
          <a:lstStyle/>
          <a:p>
            <a:r>
              <a:rPr lang="en-US" sz="2000" dirty="0"/>
              <a:t>Parrots and doves at the Field Museum</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200" y="1690688"/>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endParaRPr lang="en-US" b="1" dirty="0"/>
          </a:p>
          <a:p>
            <a:endParaRPr lang="en-US" dirty="0"/>
          </a:p>
          <a:p>
            <a:pPr marL="0" indent="0">
              <a:buNone/>
            </a:pPr>
            <a:endParaRPr lang="en-US" dirty="0"/>
          </a:p>
          <a:p>
            <a:endParaRPr lang="en-US" dirty="0"/>
          </a:p>
        </p:txBody>
      </p:sp>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nvGraphicFramePr>
        <p:xfrm>
          <a:off x="854008" y="2925372"/>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r>
                        <a:rPr lang="en-US" sz="1600" dirty="0"/>
                        <a:t>Contrast</a:t>
                      </a:r>
                    </a:p>
                  </a:txBody>
                  <a:tcPr/>
                </a:tc>
                <a:tc>
                  <a:txBody>
                    <a:bodyPr/>
                    <a:lstStyle/>
                    <a:p>
                      <a:r>
                        <a:rPr lang="en-US" sz="1600" dirty="0"/>
                        <a:t>Contrast</a:t>
                      </a:r>
                    </a:p>
                  </a:txBody>
                  <a:tcPr/>
                </a:tc>
                <a:tc>
                  <a:txBody>
                    <a:bodyPr/>
                    <a:lstStyle/>
                    <a:p>
                      <a:r>
                        <a:rPr lang="en-US" sz="1600" dirty="0"/>
                        <a:t>Contrast</a:t>
                      </a:r>
                    </a:p>
                  </a:txBody>
                  <a:tcPr/>
                </a:tc>
                <a:tc>
                  <a:txBody>
                    <a:bodyPr/>
                    <a:lstStyle/>
                    <a:p>
                      <a:r>
                        <a:rPr lang="en-US" sz="1600" dirty="0"/>
                        <a:t>Blend</a:t>
                      </a:r>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r>
                        <a:rPr lang="en-US" sz="1600" dirty="0"/>
                        <a:t>Yes</a:t>
                      </a:r>
                    </a:p>
                  </a:txBody>
                  <a:tcPr/>
                </a:tc>
                <a:tc>
                  <a:txBody>
                    <a:bodyPr/>
                    <a:lstStyle/>
                    <a:p>
                      <a:r>
                        <a:rPr lang="en-US" sz="1600" dirty="0"/>
                        <a:t>Yes</a:t>
                      </a:r>
                    </a:p>
                  </a:txBody>
                  <a:tcPr/>
                </a:tc>
                <a:tc>
                  <a:txBody>
                    <a:bodyPr/>
                    <a:lstStyle/>
                    <a:p>
                      <a:r>
                        <a:rPr lang="en-US" sz="1600" dirty="0"/>
                        <a:t>No</a:t>
                      </a:r>
                    </a:p>
                  </a:txBody>
                  <a:tcPr/>
                </a:tc>
                <a:tc>
                  <a:txBody>
                    <a:bodyPr/>
                    <a:lstStyle/>
                    <a:p>
                      <a:r>
                        <a:rPr lang="en-US" sz="1600" dirty="0"/>
                        <a:t>No</a:t>
                      </a:r>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r>
                        <a:rPr lang="en-US" sz="1600" dirty="0"/>
                        <a:t>Small</a:t>
                      </a:r>
                    </a:p>
                  </a:txBody>
                  <a:tcPr/>
                </a:tc>
                <a:tc>
                  <a:txBody>
                    <a:bodyPr/>
                    <a:lstStyle/>
                    <a:p>
                      <a:r>
                        <a:rPr lang="en-US" sz="1600" dirty="0"/>
                        <a:t>Large</a:t>
                      </a:r>
                    </a:p>
                  </a:txBody>
                  <a:tcPr/>
                </a:tc>
                <a:tc>
                  <a:txBody>
                    <a:bodyPr/>
                    <a:lstStyle/>
                    <a:p>
                      <a:r>
                        <a:rPr lang="en-US" sz="1600" dirty="0"/>
                        <a:t>Large</a:t>
                      </a:r>
                    </a:p>
                  </a:txBody>
                  <a:tcPr/>
                </a:tc>
                <a:tc>
                  <a:txBody>
                    <a:bodyPr/>
                    <a:lstStyle/>
                    <a:p>
                      <a:r>
                        <a:rPr lang="en-US" sz="1600" dirty="0"/>
                        <a:t>Large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6499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grpSp>
        <p:nvGrpSpPr>
          <p:cNvPr id="3" name="Group 2">
            <a:extLst>
              <a:ext uri="{FF2B5EF4-FFF2-40B4-BE49-F238E27FC236}">
                <a16:creationId xmlns:a16="http://schemas.microsoft.com/office/drawing/2014/main" id="{5615EB96-EDF8-F448-9F0F-8F06A15C98A2}"/>
              </a:ext>
            </a:extLst>
          </p:cNvPr>
          <p:cNvGrpSpPr/>
          <p:nvPr/>
        </p:nvGrpSpPr>
        <p:grpSpPr>
          <a:xfrm>
            <a:off x="6743379" y="1690688"/>
            <a:ext cx="4768121" cy="2984100"/>
            <a:chOff x="6038850" y="3406400"/>
            <a:chExt cx="3295142" cy="2062245"/>
          </a:xfrm>
        </p:grpSpPr>
        <p:pic>
          <p:nvPicPr>
            <p:cNvPr id="4" name="Picture 3">
              <a:extLst>
                <a:ext uri="{FF2B5EF4-FFF2-40B4-BE49-F238E27FC236}">
                  <a16:creationId xmlns:a16="http://schemas.microsoft.com/office/drawing/2014/main" id="{A0EEC70F-24C5-2345-B984-BC81F11A863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38850" y="3477257"/>
              <a:ext cx="3295142" cy="1991388"/>
            </a:xfrm>
            <a:prstGeom prst="rect">
              <a:avLst/>
            </a:prstGeom>
          </p:spPr>
        </p:pic>
        <p:sp>
          <p:nvSpPr>
            <p:cNvPr id="5" name="TextBox 4">
              <a:extLst>
                <a:ext uri="{FF2B5EF4-FFF2-40B4-BE49-F238E27FC236}">
                  <a16:creationId xmlns:a16="http://schemas.microsoft.com/office/drawing/2014/main" id="{75300482-08B9-1046-B4A0-0BC5734A4F24}"/>
                </a:ext>
              </a:extLst>
            </p:cNvPr>
            <p:cNvSpPr txBox="1"/>
            <p:nvPr/>
          </p:nvSpPr>
          <p:spPr>
            <a:xfrm>
              <a:off x="8608779" y="3406400"/>
              <a:ext cx="301686" cy="369332"/>
            </a:xfrm>
            <a:prstGeom prst="rect">
              <a:avLst/>
            </a:prstGeom>
            <a:noFill/>
          </p:spPr>
          <p:txBody>
            <a:bodyPr wrap="none" rtlCol="0">
              <a:spAutoFit/>
            </a:bodyPr>
            <a:lstStyle/>
            <a:p>
              <a:r>
                <a:rPr lang="en-US" b="1" dirty="0">
                  <a:solidFill>
                    <a:schemeClr val="bg1"/>
                  </a:solidFill>
                </a:rPr>
                <a:t>1</a:t>
              </a:r>
            </a:p>
          </p:txBody>
        </p:sp>
        <p:sp>
          <p:nvSpPr>
            <p:cNvPr id="6" name="TextBox 5">
              <a:extLst>
                <a:ext uri="{FF2B5EF4-FFF2-40B4-BE49-F238E27FC236}">
                  <a16:creationId xmlns:a16="http://schemas.microsoft.com/office/drawing/2014/main" id="{C5D5A4CF-6184-B843-82AE-33CE9F21DFFB}"/>
                </a:ext>
              </a:extLst>
            </p:cNvPr>
            <p:cNvSpPr txBox="1"/>
            <p:nvPr/>
          </p:nvSpPr>
          <p:spPr>
            <a:xfrm>
              <a:off x="8247453" y="4057087"/>
              <a:ext cx="169997" cy="369332"/>
            </a:xfrm>
            <a:prstGeom prst="rect">
              <a:avLst/>
            </a:prstGeom>
            <a:noFill/>
          </p:spPr>
          <p:txBody>
            <a:bodyPr wrap="square" rtlCol="0">
              <a:spAutoFit/>
            </a:bodyPr>
            <a:lstStyle/>
            <a:p>
              <a:r>
                <a:rPr lang="en-US" b="1" dirty="0">
                  <a:solidFill>
                    <a:schemeClr val="bg1"/>
                  </a:solidFill>
                </a:rPr>
                <a:t>2</a:t>
              </a:r>
            </a:p>
          </p:txBody>
        </p:sp>
        <p:sp>
          <p:nvSpPr>
            <p:cNvPr id="7" name="TextBox 6">
              <a:extLst>
                <a:ext uri="{FF2B5EF4-FFF2-40B4-BE49-F238E27FC236}">
                  <a16:creationId xmlns:a16="http://schemas.microsoft.com/office/drawing/2014/main" id="{19AF15FF-172F-4646-B599-D67FC52A9E9B}"/>
                </a:ext>
              </a:extLst>
            </p:cNvPr>
            <p:cNvSpPr txBox="1"/>
            <p:nvPr/>
          </p:nvSpPr>
          <p:spPr>
            <a:xfrm>
              <a:off x="7224415" y="4376678"/>
              <a:ext cx="30168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182A9C86-6130-9941-8A4B-BD50FE41CC2A}"/>
                </a:ext>
              </a:extLst>
            </p:cNvPr>
            <p:cNvSpPr txBox="1"/>
            <p:nvPr/>
          </p:nvSpPr>
          <p:spPr>
            <a:xfrm>
              <a:off x="6826494" y="3910238"/>
              <a:ext cx="301686" cy="369332"/>
            </a:xfrm>
            <a:prstGeom prst="rect">
              <a:avLst/>
            </a:prstGeom>
            <a:noFill/>
          </p:spPr>
          <p:txBody>
            <a:bodyPr wrap="none" rtlCol="0">
              <a:spAutoFit/>
            </a:bodyPr>
            <a:lstStyle/>
            <a:p>
              <a:r>
                <a:rPr lang="en-US" b="1" dirty="0">
                  <a:solidFill>
                    <a:schemeClr val="bg1"/>
                  </a:solidFill>
                </a:rPr>
                <a:t>4</a:t>
              </a:r>
            </a:p>
          </p:txBody>
        </p:sp>
      </p:grpSp>
      <p:sp>
        <p:nvSpPr>
          <p:cNvPr id="10" name="TextBox 9">
            <a:extLst>
              <a:ext uri="{FF2B5EF4-FFF2-40B4-BE49-F238E27FC236}">
                <a16:creationId xmlns:a16="http://schemas.microsoft.com/office/drawing/2014/main" id="{CB305567-5AC9-3840-9CBE-FFBD674329CC}"/>
              </a:ext>
            </a:extLst>
          </p:cNvPr>
          <p:cNvSpPr txBox="1"/>
          <p:nvPr/>
        </p:nvSpPr>
        <p:spPr>
          <a:xfrm>
            <a:off x="6763910" y="4830084"/>
            <a:ext cx="4263090" cy="400110"/>
          </a:xfrm>
          <a:prstGeom prst="rect">
            <a:avLst/>
          </a:prstGeom>
          <a:noFill/>
        </p:spPr>
        <p:txBody>
          <a:bodyPr wrap="none" rtlCol="0">
            <a:spAutoFit/>
          </a:bodyPr>
          <a:lstStyle/>
          <a:p>
            <a:r>
              <a:rPr lang="en-US" sz="2000" dirty="0"/>
              <a:t>Parrots and doves at the Field Museum</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200" y="1690688"/>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endParaRPr lang="en-US" b="1" dirty="0"/>
          </a:p>
          <a:p>
            <a:endParaRPr lang="en-US" dirty="0"/>
          </a:p>
          <a:p>
            <a:pPr marL="0" indent="0">
              <a:buNone/>
            </a:pPr>
            <a:endParaRPr lang="en-US" dirty="0"/>
          </a:p>
          <a:p>
            <a:endParaRPr lang="en-US" dirty="0"/>
          </a:p>
        </p:txBody>
      </p:sp>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2079055479"/>
              </p:ext>
            </p:extLst>
          </p:nvPr>
        </p:nvGraphicFramePr>
        <p:xfrm>
          <a:off x="854008" y="2925372"/>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r>
                        <a:rPr lang="en-US" sz="1600" dirty="0"/>
                        <a:t>Curved</a:t>
                      </a:r>
                    </a:p>
                    <a:p>
                      <a:r>
                        <a:rPr lang="en-US" sz="1600" dirty="0"/>
                        <a:t>(1)</a:t>
                      </a:r>
                    </a:p>
                  </a:txBody>
                  <a:tcPr/>
                </a:tc>
                <a:tc>
                  <a:txBody>
                    <a:bodyPr/>
                    <a:lstStyle/>
                    <a:p>
                      <a:r>
                        <a:rPr lang="en-US" sz="1600" dirty="0"/>
                        <a:t>Curved</a:t>
                      </a:r>
                    </a:p>
                    <a:p>
                      <a:r>
                        <a:rPr lang="en-US" sz="1600" dirty="0"/>
                        <a:t>(1)</a:t>
                      </a:r>
                    </a:p>
                  </a:txBody>
                  <a:tcPr/>
                </a:tc>
                <a:tc>
                  <a:txBody>
                    <a:bodyPr/>
                    <a:lstStyle/>
                    <a:p>
                      <a:r>
                        <a:rPr lang="en-US" sz="1600" dirty="0"/>
                        <a:t>Curved</a:t>
                      </a:r>
                    </a:p>
                    <a:p>
                      <a:r>
                        <a:rPr lang="en-US" sz="1600" dirty="0"/>
                        <a:t>(1)</a:t>
                      </a:r>
                    </a:p>
                  </a:txBody>
                  <a:tcPr/>
                </a:tc>
                <a:tc>
                  <a:txBody>
                    <a:bodyPr/>
                    <a:lstStyle/>
                    <a:p>
                      <a:r>
                        <a:rPr lang="en-US" sz="1600" dirty="0"/>
                        <a:t>Curved</a:t>
                      </a:r>
                    </a:p>
                    <a:p>
                      <a:r>
                        <a:rPr lang="en-US" sz="1600" dirty="0"/>
                        <a:t>(1)</a:t>
                      </a:r>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r>
                        <a:rPr lang="en-US" sz="1600" dirty="0"/>
                        <a:t>Contrast</a:t>
                      </a:r>
                    </a:p>
                    <a:p>
                      <a:r>
                        <a:rPr lang="en-US" sz="1600" dirty="0"/>
                        <a:t>(1)</a:t>
                      </a:r>
                    </a:p>
                  </a:txBody>
                  <a:tcPr/>
                </a:tc>
                <a:tc>
                  <a:txBody>
                    <a:bodyPr/>
                    <a:lstStyle/>
                    <a:p>
                      <a:r>
                        <a:rPr lang="en-US" sz="1600" dirty="0"/>
                        <a:t>Contrast</a:t>
                      </a:r>
                    </a:p>
                    <a:p>
                      <a:r>
                        <a:rPr lang="en-US" sz="1600" dirty="0"/>
                        <a:t>(1)</a:t>
                      </a:r>
                    </a:p>
                  </a:txBody>
                  <a:tcPr/>
                </a:tc>
                <a:tc>
                  <a:txBody>
                    <a:bodyPr/>
                    <a:lstStyle/>
                    <a:p>
                      <a:r>
                        <a:rPr lang="en-US" sz="1600" dirty="0"/>
                        <a:t>Contrast</a:t>
                      </a:r>
                    </a:p>
                    <a:p>
                      <a:r>
                        <a:rPr lang="en-US" sz="1600" dirty="0"/>
                        <a:t>(1)</a:t>
                      </a:r>
                    </a:p>
                  </a:txBody>
                  <a:tcPr/>
                </a:tc>
                <a:tc>
                  <a:txBody>
                    <a:bodyPr/>
                    <a:lstStyle/>
                    <a:p>
                      <a:r>
                        <a:rPr lang="en-US" sz="1600" dirty="0"/>
                        <a:t>Blend</a:t>
                      </a:r>
                    </a:p>
                    <a:p>
                      <a:r>
                        <a:rPr lang="en-US" sz="1600" dirty="0"/>
                        <a:t>(0)</a:t>
                      </a:r>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r>
                        <a:rPr lang="en-US" sz="1600" dirty="0"/>
                        <a:t>Yes</a:t>
                      </a:r>
                    </a:p>
                    <a:p>
                      <a:r>
                        <a:rPr lang="en-US" sz="1600" dirty="0"/>
                        <a:t>(1)</a:t>
                      </a:r>
                    </a:p>
                  </a:txBody>
                  <a:tcPr/>
                </a:tc>
                <a:tc>
                  <a:txBody>
                    <a:bodyPr/>
                    <a:lstStyle/>
                    <a:p>
                      <a:r>
                        <a:rPr lang="en-US" sz="1600" dirty="0"/>
                        <a:t>Yes</a:t>
                      </a:r>
                    </a:p>
                    <a:p>
                      <a:r>
                        <a:rPr lang="en-US" sz="1600" dirty="0"/>
                        <a:t>(1)</a:t>
                      </a:r>
                    </a:p>
                  </a:txBody>
                  <a:tcPr/>
                </a:tc>
                <a:tc>
                  <a:txBody>
                    <a:bodyPr/>
                    <a:lstStyle/>
                    <a:p>
                      <a:r>
                        <a:rPr lang="en-US" sz="1600" dirty="0"/>
                        <a:t>No</a:t>
                      </a:r>
                    </a:p>
                    <a:p>
                      <a:r>
                        <a:rPr lang="en-US" sz="1600" dirty="0"/>
                        <a:t>(0)</a:t>
                      </a:r>
                    </a:p>
                  </a:txBody>
                  <a:tcPr/>
                </a:tc>
                <a:tc>
                  <a:txBody>
                    <a:bodyPr/>
                    <a:lstStyle/>
                    <a:p>
                      <a:r>
                        <a:rPr lang="en-US" sz="1600" dirty="0"/>
                        <a:t>No</a:t>
                      </a:r>
                    </a:p>
                    <a:p>
                      <a:r>
                        <a:rPr lang="en-US" sz="1600" dirty="0"/>
                        <a:t>(0)</a:t>
                      </a:r>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r>
                        <a:rPr lang="en-US" sz="1600" dirty="0"/>
                        <a:t>Small</a:t>
                      </a:r>
                    </a:p>
                    <a:p>
                      <a:r>
                        <a:rPr lang="en-US" sz="1600" dirty="0"/>
                        <a:t>(1)</a:t>
                      </a:r>
                    </a:p>
                  </a:txBody>
                  <a:tcPr/>
                </a:tc>
                <a:tc>
                  <a:txBody>
                    <a:bodyPr/>
                    <a:lstStyle/>
                    <a:p>
                      <a:r>
                        <a:rPr lang="en-US" sz="1600" dirty="0"/>
                        <a:t>Large</a:t>
                      </a:r>
                    </a:p>
                    <a:p>
                      <a:r>
                        <a:rPr lang="en-US" sz="1600" dirty="0"/>
                        <a:t>(0)</a:t>
                      </a:r>
                    </a:p>
                  </a:txBody>
                  <a:tcPr/>
                </a:tc>
                <a:tc>
                  <a:txBody>
                    <a:bodyPr/>
                    <a:lstStyle/>
                    <a:p>
                      <a:r>
                        <a:rPr lang="en-US" sz="1600" dirty="0"/>
                        <a:t>Large</a:t>
                      </a:r>
                    </a:p>
                    <a:p>
                      <a:r>
                        <a:rPr lang="en-US" sz="1600" dirty="0"/>
                        <a:t>(0)</a:t>
                      </a:r>
                    </a:p>
                  </a:txBody>
                  <a:tcPr/>
                </a:tc>
                <a:tc>
                  <a:txBody>
                    <a:bodyPr/>
                    <a:lstStyle/>
                    <a:p>
                      <a:r>
                        <a:rPr lang="en-US" sz="1600" dirty="0"/>
                        <a:t>Large</a:t>
                      </a:r>
                    </a:p>
                    <a:p>
                      <a:r>
                        <a:rPr lang="en-US" sz="1600" dirty="0"/>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92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1971606009"/>
              </p:ext>
            </p:extLst>
          </p:nvPr>
        </p:nvGraphicFramePr>
        <p:xfrm>
          <a:off x="6577388" y="318640"/>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r>
                        <a:rPr lang="en-US" sz="1600" dirty="0"/>
                        <a:t>Curved</a:t>
                      </a:r>
                    </a:p>
                    <a:p>
                      <a:r>
                        <a:rPr lang="en-US" sz="1600" dirty="0"/>
                        <a:t>(1)</a:t>
                      </a:r>
                    </a:p>
                  </a:txBody>
                  <a:tcPr/>
                </a:tc>
                <a:tc>
                  <a:txBody>
                    <a:bodyPr/>
                    <a:lstStyle/>
                    <a:p>
                      <a:r>
                        <a:rPr lang="en-US" sz="1600" dirty="0"/>
                        <a:t>Curved</a:t>
                      </a:r>
                    </a:p>
                    <a:p>
                      <a:r>
                        <a:rPr lang="en-US" sz="1600" dirty="0"/>
                        <a:t>(1)</a:t>
                      </a:r>
                    </a:p>
                  </a:txBody>
                  <a:tcPr/>
                </a:tc>
                <a:tc>
                  <a:txBody>
                    <a:bodyPr/>
                    <a:lstStyle/>
                    <a:p>
                      <a:r>
                        <a:rPr lang="en-US" sz="1600" dirty="0"/>
                        <a:t>Curved</a:t>
                      </a:r>
                    </a:p>
                    <a:p>
                      <a:r>
                        <a:rPr lang="en-US" sz="1600" dirty="0"/>
                        <a:t>(1)</a:t>
                      </a:r>
                    </a:p>
                  </a:txBody>
                  <a:tcPr/>
                </a:tc>
                <a:tc>
                  <a:txBody>
                    <a:bodyPr/>
                    <a:lstStyle/>
                    <a:p>
                      <a:r>
                        <a:rPr lang="en-US" sz="1600" dirty="0"/>
                        <a:t>Curved</a:t>
                      </a:r>
                    </a:p>
                    <a:p>
                      <a:r>
                        <a:rPr lang="en-US" sz="1600" dirty="0"/>
                        <a:t>(1)</a:t>
                      </a:r>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r>
                        <a:rPr lang="en-US" sz="1600" dirty="0"/>
                        <a:t>Contrast</a:t>
                      </a:r>
                    </a:p>
                    <a:p>
                      <a:r>
                        <a:rPr lang="en-US" sz="1600" dirty="0"/>
                        <a:t>(1)</a:t>
                      </a:r>
                    </a:p>
                  </a:txBody>
                  <a:tcPr/>
                </a:tc>
                <a:tc>
                  <a:txBody>
                    <a:bodyPr/>
                    <a:lstStyle/>
                    <a:p>
                      <a:r>
                        <a:rPr lang="en-US" sz="1600" dirty="0"/>
                        <a:t>Contrast</a:t>
                      </a:r>
                    </a:p>
                    <a:p>
                      <a:r>
                        <a:rPr lang="en-US" sz="1600" dirty="0"/>
                        <a:t>(1)</a:t>
                      </a:r>
                    </a:p>
                  </a:txBody>
                  <a:tcPr/>
                </a:tc>
                <a:tc>
                  <a:txBody>
                    <a:bodyPr/>
                    <a:lstStyle/>
                    <a:p>
                      <a:r>
                        <a:rPr lang="en-US" sz="1600" dirty="0"/>
                        <a:t>Contrast</a:t>
                      </a:r>
                    </a:p>
                    <a:p>
                      <a:r>
                        <a:rPr lang="en-US" sz="1600" dirty="0"/>
                        <a:t>(1)</a:t>
                      </a:r>
                    </a:p>
                  </a:txBody>
                  <a:tcPr/>
                </a:tc>
                <a:tc>
                  <a:txBody>
                    <a:bodyPr/>
                    <a:lstStyle/>
                    <a:p>
                      <a:r>
                        <a:rPr lang="en-US" sz="1600" dirty="0"/>
                        <a:t>Blend</a:t>
                      </a:r>
                    </a:p>
                    <a:p>
                      <a:r>
                        <a:rPr lang="en-US" sz="1600" dirty="0"/>
                        <a:t>(0)</a:t>
                      </a:r>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r>
                        <a:rPr lang="en-US" sz="1600" dirty="0"/>
                        <a:t>Yes</a:t>
                      </a:r>
                    </a:p>
                    <a:p>
                      <a:r>
                        <a:rPr lang="en-US" sz="1600" dirty="0"/>
                        <a:t>(1)</a:t>
                      </a:r>
                    </a:p>
                  </a:txBody>
                  <a:tcPr/>
                </a:tc>
                <a:tc>
                  <a:txBody>
                    <a:bodyPr/>
                    <a:lstStyle/>
                    <a:p>
                      <a:r>
                        <a:rPr lang="en-US" sz="1600" dirty="0"/>
                        <a:t>Yes</a:t>
                      </a:r>
                    </a:p>
                    <a:p>
                      <a:r>
                        <a:rPr lang="en-US" sz="1600" dirty="0"/>
                        <a:t>(1)</a:t>
                      </a:r>
                    </a:p>
                  </a:txBody>
                  <a:tcPr/>
                </a:tc>
                <a:tc>
                  <a:txBody>
                    <a:bodyPr/>
                    <a:lstStyle/>
                    <a:p>
                      <a:r>
                        <a:rPr lang="en-US" sz="1600" dirty="0"/>
                        <a:t>No</a:t>
                      </a:r>
                    </a:p>
                    <a:p>
                      <a:r>
                        <a:rPr lang="en-US" sz="1600" dirty="0"/>
                        <a:t>(0)</a:t>
                      </a:r>
                    </a:p>
                  </a:txBody>
                  <a:tcPr/>
                </a:tc>
                <a:tc>
                  <a:txBody>
                    <a:bodyPr/>
                    <a:lstStyle/>
                    <a:p>
                      <a:r>
                        <a:rPr lang="en-US" sz="1600" dirty="0"/>
                        <a:t>No</a:t>
                      </a:r>
                    </a:p>
                    <a:p>
                      <a:r>
                        <a:rPr lang="en-US" sz="1600" dirty="0"/>
                        <a:t>(0)</a:t>
                      </a:r>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r>
                        <a:rPr lang="en-US" sz="1600" dirty="0"/>
                        <a:t>Small</a:t>
                      </a:r>
                    </a:p>
                    <a:p>
                      <a:r>
                        <a:rPr lang="en-US" sz="1600" dirty="0"/>
                        <a:t>(1)</a:t>
                      </a:r>
                    </a:p>
                  </a:txBody>
                  <a:tcPr/>
                </a:tc>
                <a:tc>
                  <a:txBody>
                    <a:bodyPr/>
                    <a:lstStyle/>
                    <a:p>
                      <a:r>
                        <a:rPr lang="en-US" sz="1600" dirty="0"/>
                        <a:t>Large</a:t>
                      </a:r>
                    </a:p>
                    <a:p>
                      <a:r>
                        <a:rPr lang="en-US" sz="1600" dirty="0"/>
                        <a:t>(0)</a:t>
                      </a:r>
                    </a:p>
                  </a:txBody>
                  <a:tcPr/>
                </a:tc>
                <a:tc>
                  <a:txBody>
                    <a:bodyPr/>
                    <a:lstStyle/>
                    <a:p>
                      <a:r>
                        <a:rPr lang="en-US" sz="1600" dirty="0"/>
                        <a:t>Large</a:t>
                      </a:r>
                    </a:p>
                    <a:p>
                      <a:r>
                        <a:rPr lang="en-US" sz="1600" dirty="0"/>
                        <a:t>(0)</a:t>
                      </a:r>
                    </a:p>
                  </a:txBody>
                  <a:tcPr/>
                </a:tc>
                <a:tc>
                  <a:txBody>
                    <a:bodyPr/>
                    <a:lstStyle/>
                    <a:p>
                      <a:r>
                        <a:rPr lang="en-US" sz="1600" dirty="0"/>
                        <a:t>Large</a:t>
                      </a:r>
                    </a:p>
                    <a:p>
                      <a:r>
                        <a:rPr lang="en-US" sz="1600" dirty="0"/>
                        <a:t>(0)</a:t>
                      </a:r>
                    </a:p>
                  </a:txBody>
                  <a:tcPr/>
                </a:tc>
                <a:extLst>
                  <a:ext uri="{0D108BD9-81ED-4DB2-BD59-A6C34878D82A}">
                    <a16:rowId xmlns:a16="http://schemas.microsoft.com/office/drawing/2014/main" val="10004"/>
                  </a:ext>
                </a:extLst>
              </a:tr>
            </a:tbl>
          </a:graphicData>
        </a:graphic>
      </p:graphicFrame>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199" y="1690688"/>
            <a:ext cx="5739189"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p>
          <a:p>
            <a:pPr marL="0" indent="0">
              <a:buNone/>
            </a:pPr>
            <a:r>
              <a:rPr lang="en-US" b="1" dirty="0"/>
              <a:t>3) </a:t>
            </a:r>
            <a:r>
              <a:rPr lang="en-US" dirty="0"/>
              <a:t>Draw the tree</a:t>
            </a:r>
          </a:p>
          <a:p>
            <a:pPr lvl="1"/>
            <a:r>
              <a:rPr lang="en-US" dirty="0"/>
              <a:t>Is there a trait shared by all organisms? If so, put it at the root of the tree.</a:t>
            </a:r>
          </a:p>
          <a:p>
            <a:pPr lvl="1"/>
            <a:r>
              <a:rPr lang="en-US" dirty="0"/>
              <a:t>Then…what trait is shared by the most organisms? Put the organism without that trait on one branch, and the addition of the trait on the other branch.</a:t>
            </a:r>
          </a:p>
          <a:p>
            <a:pPr lvl="1"/>
            <a:r>
              <a:rPr lang="en-US" dirty="0"/>
              <a:t>…</a:t>
            </a:r>
          </a:p>
          <a:p>
            <a:pPr lvl="1"/>
            <a:r>
              <a:rPr lang="en-US" dirty="0"/>
              <a:t>What trait is unique to only one organism?</a:t>
            </a:r>
          </a:p>
          <a:p>
            <a:endParaRPr lang="en-US" dirty="0"/>
          </a:p>
          <a:p>
            <a:pPr marL="0" indent="0">
              <a:buNone/>
            </a:pPr>
            <a:endParaRPr lang="en-US" dirty="0"/>
          </a:p>
          <a:p>
            <a:endParaRPr lang="en-US" dirty="0"/>
          </a:p>
        </p:txBody>
      </p:sp>
      <p:cxnSp>
        <p:nvCxnSpPr>
          <p:cNvPr id="11" name="Elbow Connector 10">
            <a:extLst>
              <a:ext uri="{FF2B5EF4-FFF2-40B4-BE49-F238E27FC236}">
                <a16:creationId xmlns:a16="http://schemas.microsoft.com/office/drawing/2014/main" id="{EA8460F8-A74B-0F46-9EA8-4ED0027C7C6E}"/>
              </a:ext>
            </a:extLst>
          </p:cNvPr>
          <p:cNvCxnSpPr>
            <a:cxnSpLocks/>
          </p:cNvCxnSpPr>
          <p:nvPr/>
        </p:nvCxnSpPr>
        <p:spPr>
          <a:xfrm>
            <a:off x="7517807" y="4468531"/>
            <a:ext cx="937312" cy="806383"/>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253D2035-C394-6846-BCD2-3EA5A9C75A0A}"/>
              </a:ext>
            </a:extLst>
          </p:cNvPr>
          <p:cNvCxnSpPr>
            <a:cxnSpLocks/>
          </p:cNvCxnSpPr>
          <p:nvPr/>
        </p:nvCxnSpPr>
        <p:spPr>
          <a:xfrm flipV="1">
            <a:off x="7441607" y="3602232"/>
            <a:ext cx="1089712" cy="866299"/>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498C5DA-00F9-1341-BB8F-2408CCE162CB}"/>
              </a:ext>
            </a:extLst>
          </p:cNvPr>
          <p:cNvCxnSpPr>
            <a:cxnSpLocks/>
          </p:cNvCxnSpPr>
          <p:nvPr/>
        </p:nvCxnSpPr>
        <p:spPr>
          <a:xfrm>
            <a:off x="8531319" y="3602232"/>
            <a:ext cx="181266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8AD055F3-D160-8B4E-8D34-2CE7EB039298}"/>
              </a:ext>
            </a:extLst>
          </p:cNvPr>
          <p:cNvCxnSpPr/>
          <p:nvPr/>
        </p:nvCxnSpPr>
        <p:spPr>
          <a:xfrm flipV="1">
            <a:off x="8001953" y="4363719"/>
            <a:ext cx="982533" cy="91119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B33FEDC0-1136-4C4A-A7AA-A6880DAB178B}"/>
              </a:ext>
            </a:extLst>
          </p:cNvPr>
          <p:cNvCxnSpPr/>
          <p:nvPr/>
        </p:nvCxnSpPr>
        <p:spPr>
          <a:xfrm>
            <a:off x="8001953" y="5274914"/>
            <a:ext cx="982533" cy="717908"/>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4A6141C-816D-8447-93FA-91B9DE0DADAC}"/>
              </a:ext>
            </a:extLst>
          </p:cNvPr>
          <p:cNvCxnSpPr>
            <a:cxnSpLocks/>
          </p:cNvCxnSpPr>
          <p:nvPr/>
        </p:nvCxnSpPr>
        <p:spPr>
          <a:xfrm>
            <a:off x="8984486" y="4363719"/>
            <a:ext cx="135949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Elbow Connector 33">
            <a:extLst>
              <a:ext uri="{FF2B5EF4-FFF2-40B4-BE49-F238E27FC236}">
                <a16:creationId xmlns:a16="http://schemas.microsoft.com/office/drawing/2014/main" id="{229CB41A-F347-0745-AAEC-158ABE731C63}"/>
              </a:ext>
            </a:extLst>
          </p:cNvPr>
          <p:cNvCxnSpPr/>
          <p:nvPr/>
        </p:nvCxnSpPr>
        <p:spPr>
          <a:xfrm flipV="1">
            <a:off x="8531319" y="5274914"/>
            <a:ext cx="906333" cy="717908"/>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6364805A-C99B-D141-B0E0-6A8513AB9BB1}"/>
              </a:ext>
            </a:extLst>
          </p:cNvPr>
          <p:cNvCxnSpPr/>
          <p:nvPr/>
        </p:nvCxnSpPr>
        <p:spPr>
          <a:xfrm>
            <a:off x="8531319" y="5992822"/>
            <a:ext cx="906333" cy="546538"/>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8B713A3-B660-D94D-8AF1-AA67C6F68168}"/>
              </a:ext>
            </a:extLst>
          </p:cNvPr>
          <p:cNvCxnSpPr/>
          <p:nvPr/>
        </p:nvCxnSpPr>
        <p:spPr>
          <a:xfrm>
            <a:off x="9437652" y="5274914"/>
            <a:ext cx="90633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9F139A-E4D1-4247-9036-2BEF912B1CED}"/>
              </a:ext>
            </a:extLst>
          </p:cNvPr>
          <p:cNvCxnSpPr/>
          <p:nvPr/>
        </p:nvCxnSpPr>
        <p:spPr>
          <a:xfrm>
            <a:off x="9437652" y="6539360"/>
            <a:ext cx="90633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FF7846A4-2E1E-DF48-A7ED-8491D0806C4D}"/>
              </a:ext>
            </a:extLst>
          </p:cNvPr>
          <p:cNvCxnSpPr/>
          <p:nvPr/>
        </p:nvCxnSpPr>
        <p:spPr>
          <a:xfrm>
            <a:off x="7716802" y="4258615"/>
            <a:ext cx="0" cy="4099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4B3157-FFB0-F945-9CCC-F9D8F11AF8F6}"/>
              </a:ext>
            </a:extLst>
          </p:cNvPr>
          <p:cNvCxnSpPr/>
          <p:nvPr/>
        </p:nvCxnSpPr>
        <p:spPr>
          <a:xfrm>
            <a:off x="8237064" y="5069962"/>
            <a:ext cx="0" cy="4099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DB29442-0BF2-A348-BDBB-BA7C6DA5A459}"/>
              </a:ext>
            </a:extLst>
          </p:cNvPr>
          <p:cNvCxnSpPr/>
          <p:nvPr/>
        </p:nvCxnSpPr>
        <p:spPr>
          <a:xfrm>
            <a:off x="8731050" y="5787870"/>
            <a:ext cx="0" cy="4099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EBFB9BD-8228-6348-9FFE-1258BC65A836}"/>
              </a:ext>
            </a:extLst>
          </p:cNvPr>
          <p:cNvCxnSpPr/>
          <p:nvPr/>
        </p:nvCxnSpPr>
        <p:spPr>
          <a:xfrm>
            <a:off x="9696802" y="6334408"/>
            <a:ext cx="0" cy="4099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6B0D465-1F57-8544-8482-3CBC9B6FE434}"/>
              </a:ext>
            </a:extLst>
          </p:cNvPr>
          <p:cNvSpPr txBox="1"/>
          <p:nvPr/>
        </p:nvSpPr>
        <p:spPr>
          <a:xfrm rot="16200000">
            <a:off x="7210092" y="3646585"/>
            <a:ext cx="1013419" cy="307777"/>
          </a:xfrm>
          <a:prstGeom prst="rect">
            <a:avLst/>
          </a:prstGeom>
          <a:noFill/>
        </p:spPr>
        <p:txBody>
          <a:bodyPr wrap="none" rtlCol="0">
            <a:spAutoFit/>
          </a:bodyPr>
          <a:lstStyle/>
          <a:p>
            <a:r>
              <a:rPr lang="en-US" sz="1400" dirty="0"/>
              <a:t>beak shape</a:t>
            </a:r>
          </a:p>
        </p:txBody>
      </p:sp>
      <p:sp>
        <p:nvSpPr>
          <p:cNvPr id="49" name="TextBox 48">
            <a:extLst>
              <a:ext uri="{FF2B5EF4-FFF2-40B4-BE49-F238E27FC236}">
                <a16:creationId xmlns:a16="http://schemas.microsoft.com/office/drawing/2014/main" id="{8C6BE0BD-0E0C-9946-BA66-3A2C3D511354}"/>
              </a:ext>
            </a:extLst>
          </p:cNvPr>
          <p:cNvSpPr txBox="1"/>
          <p:nvPr/>
        </p:nvSpPr>
        <p:spPr>
          <a:xfrm rot="16200000">
            <a:off x="7948345" y="4665428"/>
            <a:ext cx="551882" cy="307777"/>
          </a:xfrm>
          <a:prstGeom prst="rect">
            <a:avLst/>
          </a:prstGeom>
          <a:noFill/>
          <a:ln w="19050">
            <a:noFill/>
          </a:ln>
        </p:spPr>
        <p:txBody>
          <a:bodyPr wrap="none" rtlCol="0">
            <a:spAutoFit/>
          </a:bodyPr>
          <a:lstStyle/>
          <a:p>
            <a:r>
              <a:rPr lang="en-US" sz="1400" dirty="0"/>
              <a:t>color</a:t>
            </a:r>
          </a:p>
        </p:txBody>
      </p:sp>
      <p:sp>
        <p:nvSpPr>
          <p:cNvPr id="50" name="TextBox 49">
            <a:extLst>
              <a:ext uri="{FF2B5EF4-FFF2-40B4-BE49-F238E27FC236}">
                <a16:creationId xmlns:a16="http://schemas.microsoft.com/office/drawing/2014/main" id="{C8D75FDD-2D90-BB40-9F4C-C00458E09D72}"/>
              </a:ext>
            </a:extLst>
          </p:cNvPr>
          <p:cNvSpPr txBox="1"/>
          <p:nvPr/>
        </p:nvSpPr>
        <p:spPr>
          <a:xfrm rot="16200000">
            <a:off x="8175098" y="5056527"/>
            <a:ext cx="1111907" cy="307777"/>
          </a:xfrm>
          <a:prstGeom prst="rect">
            <a:avLst/>
          </a:prstGeom>
          <a:noFill/>
          <a:ln w="19050">
            <a:noFill/>
          </a:ln>
        </p:spPr>
        <p:txBody>
          <a:bodyPr wrap="none" rtlCol="0">
            <a:spAutoFit/>
          </a:bodyPr>
          <a:lstStyle/>
          <a:p>
            <a:r>
              <a:rPr lang="en-US" sz="1400" dirty="0"/>
              <a:t>feather crest</a:t>
            </a:r>
          </a:p>
        </p:txBody>
      </p:sp>
      <p:sp>
        <p:nvSpPr>
          <p:cNvPr id="51" name="TextBox 50">
            <a:extLst>
              <a:ext uri="{FF2B5EF4-FFF2-40B4-BE49-F238E27FC236}">
                <a16:creationId xmlns:a16="http://schemas.microsoft.com/office/drawing/2014/main" id="{D1298578-8957-6749-A641-5926F92A4ADA}"/>
              </a:ext>
            </a:extLst>
          </p:cNvPr>
          <p:cNvSpPr txBox="1"/>
          <p:nvPr/>
        </p:nvSpPr>
        <p:spPr>
          <a:xfrm rot="16200000">
            <a:off x="9472778" y="5953951"/>
            <a:ext cx="453137" cy="307777"/>
          </a:xfrm>
          <a:prstGeom prst="rect">
            <a:avLst/>
          </a:prstGeom>
          <a:noFill/>
          <a:ln w="19050">
            <a:noFill/>
          </a:ln>
        </p:spPr>
        <p:txBody>
          <a:bodyPr wrap="none" rtlCol="0">
            <a:spAutoFit/>
          </a:bodyPr>
          <a:lstStyle/>
          <a:p>
            <a:r>
              <a:rPr lang="en-US" sz="1400" dirty="0"/>
              <a:t>size</a:t>
            </a:r>
          </a:p>
        </p:txBody>
      </p:sp>
      <p:sp>
        <p:nvSpPr>
          <p:cNvPr id="52" name="TextBox 51">
            <a:extLst>
              <a:ext uri="{FF2B5EF4-FFF2-40B4-BE49-F238E27FC236}">
                <a16:creationId xmlns:a16="http://schemas.microsoft.com/office/drawing/2014/main" id="{BD9A47A3-5E5B-3E41-977A-D1E681B709B1}"/>
              </a:ext>
            </a:extLst>
          </p:cNvPr>
          <p:cNvSpPr txBox="1"/>
          <p:nvPr/>
        </p:nvSpPr>
        <p:spPr>
          <a:xfrm>
            <a:off x="10343985" y="3343451"/>
            <a:ext cx="367408" cy="523220"/>
          </a:xfrm>
          <a:prstGeom prst="rect">
            <a:avLst/>
          </a:prstGeom>
          <a:noFill/>
        </p:spPr>
        <p:txBody>
          <a:bodyPr wrap="none" rtlCol="0">
            <a:spAutoFit/>
          </a:bodyPr>
          <a:lstStyle/>
          <a:p>
            <a:r>
              <a:rPr lang="en-US" sz="2800" dirty="0"/>
              <a:t>4</a:t>
            </a:r>
          </a:p>
        </p:txBody>
      </p:sp>
      <p:sp>
        <p:nvSpPr>
          <p:cNvPr id="53" name="TextBox 52">
            <a:extLst>
              <a:ext uri="{FF2B5EF4-FFF2-40B4-BE49-F238E27FC236}">
                <a16:creationId xmlns:a16="http://schemas.microsoft.com/office/drawing/2014/main" id="{782BCCC4-E673-F844-8EA3-11E6EA2C0CD7}"/>
              </a:ext>
            </a:extLst>
          </p:cNvPr>
          <p:cNvSpPr txBox="1"/>
          <p:nvPr/>
        </p:nvSpPr>
        <p:spPr>
          <a:xfrm>
            <a:off x="10343985" y="4067124"/>
            <a:ext cx="367408" cy="523220"/>
          </a:xfrm>
          <a:prstGeom prst="rect">
            <a:avLst/>
          </a:prstGeom>
          <a:noFill/>
        </p:spPr>
        <p:txBody>
          <a:bodyPr wrap="none" rtlCol="0">
            <a:spAutoFit/>
          </a:bodyPr>
          <a:lstStyle/>
          <a:p>
            <a:r>
              <a:rPr lang="en-US" sz="2800" dirty="0"/>
              <a:t>3</a:t>
            </a:r>
          </a:p>
        </p:txBody>
      </p:sp>
      <p:sp>
        <p:nvSpPr>
          <p:cNvPr id="54" name="TextBox 53">
            <a:extLst>
              <a:ext uri="{FF2B5EF4-FFF2-40B4-BE49-F238E27FC236}">
                <a16:creationId xmlns:a16="http://schemas.microsoft.com/office/drawing/2014/main" id="{88137E39-AD80-AA4D-B429-CBBBED34C625}"/>
              </a:ext>
            </a:extLst>
          </p:cNvPr>
          <p:cNvSpPr txBox="1"/>
          <p:nvPr/>
        </p:nvSpPr>
        <p:spPr>
          <a:xfrm>
            <a:off x="10343985" y="5013304"/>
            <a:ext cx="367408" cy="523220"/>
          </a:xfrm>
          <a:prstGeom prst="rect">
            <a:avLst/>
          </a:prstGeom>
          <a:noFill/>
        </p:spPr>
        <p:txBody>
          <a:bodyPr wrap="none" rtlCol="0">
            <a:spAutoFit/>
          </a:bodyPr>
          <a:lstStyle/>
          <a:p>
            <a:r>
              <a:rPr lang="en-US" sz="2800" dirty="0"/>
              <a:t>2</a:t>
            </a:r>
          </a:p>
        </p:txBody>
      </p:sp>
      <p:sp>
        <p:nvSpPr>
          <p:cNvPr id="55" name="TextBox 54">
            <a:extLst>
              <a:ext uri="{FF2B5EF4-FFF2-40B4-BE49-F238E27FC236}">
                <a16:creationId xmlns:a16="http://schemas.microsoft.com/office/drawing/2014/main" id="{D242326A-8EBB-824D-8DDF-664414BB780C}"/>
              </a:ext>
            </a:extLst>
          </p:cNvPr>
          <p:cNvSpPr txBox="1"/>
          <p:nvPr/>
        </p:nvSpPr>
        <p:spPr>
          <a:xfrm>
            <a:off x="10343985" y="6222876"/>
            <a:ext cx="367408" cy="523220"/>
          </a:xfrm>
          <a:prstGeom prst="rect">
            <a:avLst/>
          </a:prstGeom>
          <a:noFill/>
        </p:spPr>
        <p:txBody>
          <a:bodyPr wrap="none" rtlCol="0">
            <a:spAutoFit/>
          </a:bodyPr>
          <a:lstStyle/>
          <a:p>
            <a:r>
              <a:rPr lang="en-US" sz="2800" dirty="0"/>
              <a:t>1</a:t>
            </a:r>
          </a:p>
        </p:txBody>
      </p:sp>
      <p:pic>
        <p:nvPicPr>
          <p:cNvPr id="28" name="Picture 27">
            <a:extLst>
              <a:ext uri="{FF2B5EF4-FFF2-40B4-BE49-F238E27FC236}">
                <a16:creationId xmlns:a16="http://schemas.microsoft.com/office/drawing/2014/main" id="{5E04ED4C-2ABD-A541-9228-39DE31D047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809961" y="5965589"/>
            <a:ext cx="867527" cy="778723"/>
          </a:xfrm>
          <a:prstGeom prst="rect">
            <a:avLst/>
          </a:prstGeom>
        </p:spPr>
      </p:pic>
      <p:pic>
        <p:nvPicPr>
          <p:cNvPr id="30" name="Picture 29">
            <a:extLst>
              <a:ext uri="{FF2B5EF4-FFF2-40B4-BE49-F238E27FC236}">
                <a16:creationId xmlns:a16="http://schemas.microsoft.com/office/drawing/2014/main" id="{3DD809C3-4940-BE40-81B1-D4D5F687E33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809961" y="4947590"/>
            <a:ext cx="854718" cy="588934"/>
          </a:xfrm>
          <a:prstGeom prst="rect">
            <a:avLst/>
          </a:prstGeom>
        </p:spPr>
      </p:pic>
      <p:pic>
        <p:nvPicPr>
          <p:cNvPr id="32" name="Picture 31">
            <a:extLst>
              <a:ext uri="{FF2B5EF4-FFF2-40B4-BE49-F238E27FC236}">
                <a16:creationId xmlns:a16="http://schemas.microsoft.com/office/drawing/2014/main" id="{4892D48C-54A5-F440-9720-657BC44B7B8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97152" y="4102109"/>
            <a:ext cx="867527" cy="523220"/>
          </a:xfrm>
          <a:prstGeom prst="rect">
            <a:avLst/>
          </a:prstGeom>
        </p:spPr>
      </p:pic>
      <p:pic>
        <p:nvPicPr>
          <p:cNvPr id="33" name="Picture 32">
            <a:extLst>
              <a:ext uri="{FF2B5EF4-FFF2-40B4-BE49-F238E27FC236}">
                <a16:creationId xmlns:a16="http://schemas.microsoft.com/office/drawing/2014/main" id="{277DFDB5-F058-214B-9BA9-F4A2BF959E8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809961" y="3380586"/>
            <a:ext cx="854718" cy="458397"/>
          </a:xfrm>
          <a:prstGeom prst="rect">
            <a:avLst/>
          </a:prstGeom>
        </p:spPr>
      </p:pic>
    </p:spTree>
    <p:extLst>
      <p:ext uri="{BB962C8B-B14F-4D97-AF65-F5344CB8AC3E}">
        <p14:creationId xmlns:p14="http://schemas.microsoft.com/office/powerpoint/2010/main" val="126321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P spid="53"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8C5218F-13CD-7743-A1C9-5572C8F6648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a:stretch/>
        </p:blipFill>
        <p:spPr>
          <a:xfrm>
            <a:off x="7837347" y="2540955"/>
            <a:ext cx="1844126" cy="2478205"/>
          </a:xfrm>
          <a:prstGeom prst="rect">
            <a:avLst/>
          </a:prstGeom>
        </p:spPr>
      </p:pic>
      <p:pic>
        <p:nvPicPr>
          <p:cNvPr id="17" name="Picture 16">
            <a:extLst>
              <a:ext uri="{FF2B5EF4-FFF2-40B4-BE49-F238E27FC236}">
                <a16:creationId xmlns:a16="http://schemas.microsoft.com/office/drawing/2014/main" id="{ACC6B2FD-F70A-2641-A6B2-05BB4F2E3AE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677574" y="2532934"/>
            <a:ext cx="2023286" cy="2504499"/>
          </a:xfrm>
          <a:prstGeom prst="rect">
            <a:avLst/>
          </a:prstGeom>
        </p:spPr>
      </p:pic>
      <p:pic>
        <p:nvPicPr>
          <p:cNvPr id="7" name="Picture 6">
            <a:extLst>
              <a:ext uri="{FF2B5EF4-FFF2-40B4-BE49-F238E27FC236}">
                <a16:creationId xmlns:a16="http://schemas.microsoft.com/office/drawing/2014/main" id="{38832BD9-C561-8548-99EF-99F0D1E4AD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964107" y="2535943"/>
            <a:ext cx="1873240" cy="2484722"/>
          </a:xfrm>
          <a:prstGeom prst="rect">
            <a:avLst/>
          </a:prstGeom>
        </p:spPr>
      </p:pic>
      <p:pic>
        <p:nvPicPr>
          <p:cNvPr id="11" name="Picture 10">
            <a:extLst>
              <a:ext uri="{FF2B5EF4-FFF2-40B4-BE49-F238E27FC236}">
                <a16:creationId xmlns:a16="http://schemas.microsoft.com/office/drawing/2014/main" id="{35A7D2E8-39A2-1142-B1B4-FE1DDCE041B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145014" y="2540955"/>
            <a:ext cx="1855051" cy="2484720"/>
          </a:xfrm>
          <a:prstGeom prst="rect">
            <a:avLst/>
          </a:prstGeom>
        </p:spPr>
      </p:pic>
      <p:pic>
        <p:nvPicPr>
          <p:cNvPr id="13" name="Picture 12">
            <a:extLst>
              <a:ext uri="{FF2B5EF4-FFF2-40B4-BE49-F238E27FC236}">
                <a16:creationId xmlns:a16="http://schemas.microsoft.com/office/drawing/2014/main" id="{555E4034-EE34-7E42-ABD4-81C31FBF079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203338" y="2533939"/>
            <a:ext cx="1967648" cy="2485221"/>
          </a:xfrm>
          <a:prstGeom prst="rect">
            <a:avLst/>
          </a:prstGeom>
        </p:spPr>
      </p:pic>
      <p:pic>
        <p:nvPicPr>
          <p:cNvPr id="15" name="Picture 14">
            <a:extLst>
              <a:ext uri="{FF2B5EF4-FFF2-40B4-BE49-F238E27FC236}">
                <a16:creationId xmlns:a16="http://schemas.microsoft.com/office/drawing/2014/main" id="{E3148A00-1262-F84F-A67B-396BFB4C82A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41915" y="2537445"/>
            <a:ext cx="1762115" cy="2481715"/>
          </a:xfrm>
          <a:prstGeom prst="rect">
            <a:avLst/>
          </a:prstGeom>
        </p:spPr>
      </p:pic>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a:xfrm>
            <a:off x="838200" y="365125"/>
            <a:ext cx="4997824" cy="1325563"/>
          </a:xfrm>
        </p:spPr>
        <p:txBody>
          <a:bodyPr/>
          <a:lstStyle/>
          <a:p>
            <a:r>
              <a:rPr lang="en-US" dirty="0"/>
              <a:t>Now try it with human populations!</a:t>
            </a:r>
          </a:p>
        </p:txBody>
      </p:sp>
      <p:sp>
        <p:nvSpPr>
          <p:cNvPr id="3" name="TextBox 2">
            <a:extLst>
              <a:ext uri="{FF2B5EF4-FFF2-40B4-BE49-F238E27FC236}">
                <a16:creationId xmlns:a16="http://schemas.microsoft.com/office/drawing/2014/main" id="{F99D696E-11E1-7C47-97C3-EA127A11F72F}"/>
              </a:ext>
            </a:extLst>
          </p:cNvPr>
          <p:cNvSpPr txBox="1"/>
          <p:nvPr/>
        </p:nvSpPr>
        <p:spPr>
          <a:xfrm>
            <a:off x="1189799" y="5148775"/>
            <a:ext cx="301686"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E582569D-87B8-0548-B2E8-4AAC4AB58413}"/>
              </a:ext>
            </a:extLst>
          </p:cNvPr>
          <p:cNvSpPr txBox="1"/>
          <p:nvPr/>
        </p:nvSpPr>
        <p:spPr>
          <a:xfrm>
            <a:off x="3042942" y="5148775"/>
            <a:ext cx="301686" cy="369332"/>
          </a:xfrm>
          <a:prstGeom prst="rect">
            <a:avLst/>
          </a:prstGeom>
          <a:noFill/>
        </p:spPr>
        <p:txBody>
          <a:bodyPr wrap="none" rtlCol="0">
            <a:spAutoFit/>
          </a:bodyPr>
          <a:lstStyle/>
          <a:p>
            <a:r>
              <a:rPr lang="en-US" dirty="0"/>
              <a:t>2</a:t>
            </a:r>
          </a:p>
        </p:txBody>
      </p:sp>
      <p:sp>
        <p:nvSpPr>
          <p:cNvPr id="23" name="TextBox 22">
            <a:extLst>
              <a:ext uri="{FF2B5EF4-FFF2-40B4-BE49-F238E27FC236}">
                <a16:creationId xmlns:a16="http://schemas.microsoft.com/office/drawing/2014/main" id="{AC12B96B-0699-0A46-BFA9-DBA58D08F116}"/>
              </a:ext>
            </a:extLst>
          </p:cNvPr>
          <p:cNvSpPr txBox="1"/>
          <p:nvPr/>
        </p:nvSpPr>
        <p:spPr>
          <a:xfrm>
            <a:off x="4896085" y="514877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FA09D5B2-6383-0A40-9D5C-5E1035DBFFCC}"/>
              </a:ext>
            </a:extLst>
          </p:cNvPr>
          <p:cNvSpPr txBox="1"/>
          <p:nvPr/>
        </p:nvSpPr>
        <p:spPr>
          <a:xfrm>
            <a:off x="6749228" y="5148775"/>
            <a:ext cx="301686" cy="369332"/>
          </a:xfrm>
          <a:prstGeom prst="rect">
            <a:avLst/>
          </a:prstGeom>
          <a:noFill/>
        </p:spPr>
        <p:txBody>
          <a:bodyPr wrap="none" rtlCol="0">
            <a:spAutoFit/>
          </a:bodyPr>
          <a:lstStyle/>
          <a:p>
            <a:r>
              <a:rPr lang="en-US" dirty="0"/>
              <a:t>4</a:t>
            </a:r>
          </a:p>
        </p:txBody>
      </p:sp>
      <p:sp>
        <p:nvSpPr>
          <p:cNvPr id="25" name="TextBox 24">
            <a:extLst>
              <a:ext uri="{FF2B5EF4-FFF2-40B4-BE49-F238E27FC236}">
                <a16:creationId xmlns:a16="http://schemas.microsoft.com/office/drawing/2014/main" id="{184EB8D9-6D19-4946-8F22-EBE52477CCCE}"/>
              </a:ext>
            </a:extLst>
          </p:cNvPr>
          <p:cNvSpPr txBox="1"/>
          <p:nvPr/>
        </p:nvSpPr>
        <p:spPr>
          <a:xfrm>
            <a:off x="8607619" y="5148775"/>
            <a:ext cx="301686" cy="369332"/>
          </a:xfrm>
          <a:prstGeom prst="rect">
            <a:avLst/>
          </a:prstGeom>
          <a:noFill/>
        </p:spPr>
        <p:txBody>
          <a:bodyPr wrap="none" rtlCol="0">
            <a:spAutoFit/>
          </a:bodyPr>
          <a:lstStyle/>
          <a:p>
            <a:r>
              <a:rPr lang="en-US" dirty="0"/>
              <a:t>5</a:t>
            </a:r>
          </a:p>
        </p:txBody>
      </p:sp>
      <p:sp>
        <p:nvSpPr>
          <p:cNvPr id="26" name="TextBox 25">
            <a:extLst>
              <a:ext uri="{FF2B5EF4-FFF2-40B4-BE49-F238E27FC236}">
                <a16:creationId xmlns:a16="http://schemas.microsoft.com/office/drawing/2014/main" id="{861FCA14-31D6-534E-996E-AEB4EEC07764}"/>
              </a:ext>
            </a:extLst>
          </p:cNvPr>
          <p:cNvSpPr txBox="1"/>
          <p:nvPr/>
        </p:nvSpPr>
        <p:spPr>
          <a:xfrm>
            <a:off x="10530958" y="5148775"/>
            <a:ext cx="30168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337852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2925636158"/>
              </p:ext>
            </p:extLst>
          </p:nvPr>
        </p:nvGraphicFramePr>
        <p:xfrm>
          <a:off x="832755" y="3299534"/>
          <a:ext cx="5406209" cy="3400503"/>
        </p:xfrm>
        <a:graphic>
          <a:graphicData uri="http://schemas.openxmlformats.org/drawingml/2006/table">
            <a:tbl>
              <a:tblPr firstRow="1" bandRow="1">
                <a:tableStyleId>{073A0DAA-6AF3-43AB-8588-CEC1D06C72B9}</a:tableStyleId>
              </a:tblPr>
              <a:tblGrid>
                <a:gridCol w="1251113">
                  <a:extLst>
                    <a:ext uri="{9D8B030D-6E8A-4147-A177-3AD203B41FA5}">
                      <a16:colId xmlns:a16="http://schemas.microsoft.com/office/drawing/2014/main" val="20000"/>
                    </a:ext>
                  </a:extLst>
                </a:gridCol>
                <a:gridCol w="692516">
                  <a:extLst>
                    <a:ext uri="{9D8B030D-6E8A-4147-A177-3AD203B41FA5}">
                      <a16:colId xmlns:a16="http://schemas.microsoft.com/office/drawing/2014/main" val="20001"/>
                    </a:ext>
                  </a:extLst>
                </a:gridCol>
                <a:gridCol w="692516">
                  <a:extLst>
                    <a:ext uri="{9D8B030D-6E8A-4147-A177-3AD203B41FA5}">
                      <a16:colId xmlns:a16="http://schemas.microsoft.com/office/drawing/2014/main" val="20002"/>
                    </a:ext>
                  </a:extLst>
                </a:gridCol>
                <a:gridCol w="692516">
                  <a:extLst>
                    <a:ext uri="{9D8B030D-6E8A-4147-A177-3AD203B41FA5}">
                      <a16:colId xmlns:a16="http://schemas.microsoft.com/office/drawing/2014/main" val="20003"/>
                    </a:ext>
                  </a:extLst>
                </a:gridCol>
                <a:gridCol w="692516">
                  <a:extLst>
                    <a:ext uri="{9D8B030D-6E8A-4147-A177-3AD203B41FA5}">
                      <a16:colId xmlns:a16="http://schemas.microsoft.com/office/drawing/2014/main" val="20004"/>
                    </a:ext>
                  </a:extLst>
                </a:gridCol>
                <a:gridCol w="692516">
                  <a:extLst>
                    <a:ext uri="{9D8B030D-6E8A-4147-A177-3AD203B41FA5}">
                      <a16:colId xmlns:a16="http://schemas.microsoft.com/office/drawing/2014/main" val="3606883787"/>
                    </a:ext>
                  </a:extLst>
                </a:gridCol>
                <a:gridCol w="692516">
                  <a:extLst>
                    <a:ext uri="{9D8B030D-6E8A-4147-A177-3AD203B41FA5}">
                      <a16:colId xmlns:a16="http://schemas.microsoft.com/office/drawing/2014/main" val="1388519302"/>
                    </a:ext>
                  </a:extLst>
                </a:gridCol>
              </a:tblGrid>
              <a:tr h="55050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10000"/>
                  </a:ext>
                </a:extLst>
              </a:tr>
              <a:tr h="446014">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1"/>
                  </a:ext>
                </a:extLst>
              </a:tr>
              <a:tr h="446014">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r h="549508">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r h="469489">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r h="469489">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831367388"/>
                  </a:ext>
                </a:extLst>
              </a:tr>
              <a:tr h="469489">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573084436"/>
                  </a:ext>
                </a:extLst>
              </a:tr>
            </a:tbl>
          </a:graphicData>
        </a:graphic>
      </p:graphicFrame>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a:xfrm>
            <a:off x="838200" y="365125"/>
            <a:ext cx="4863354" cy="1325563"/>
          </a:xfrm>
        </p:spPr>
        <p:txBody>
          <a:bodyPr/>
          <a:lstStyle/>
          <a:p>
            <a:r>
              <a:rPr lang="en-US" dirty="0"/>
              <a:t>Now try it with human populations!</a:t>
            </a:r>
          </a:p>
        </p:txBody>
      </p:sp>
      <p:grpSp>
        <p:nvGrpSpPr>
          <p:cNvPr id="5" name="Group 4">
            <a:extLst>
              <a:ext uri="{FF2B5EF4-FFF2-40B4-BE49-F238E27FC236}">
                <a16:creationId xmlns:a16="http://schemas.microsoft.com/office/drawing/2014/main" id="{491A1116-B04C-B24D-BEE9-2F0EDD2D6EFE}"/>
              </a:ext>
            </a:extLst>
          </p:cNvPr>
          <p:cNvGrpSpPr/>
          <p:nvPr/>
        </p:nvGrpSpPr>
        <p:grpSpPr>
          <a:xfrm>
            <a:off x="6644095" y="365125"/>
            <a:ext cx="4252005" cy="4313501"/>
            <a:chOff x="6196564" y="1051461"/>
            <a:chExt cx="4987252" cy="5441414"/>
          </a:xfrm>
        </p:grpSpPr>
        <p:cxnSp>
          <p:nvCxnSpPr>
            <p:cNvPr id="83" name="Elbow Connector 82">
              <a:extLst>
                <a:ext uri="{FF2B5EF4-FFF2-40B4-BE49-F238E27FC236}">
                  <a16:creationId xmlns:a16="http://schemas.microsoft.com/office/drawing/2014/main" id="{AE95BB99-85DB-6049-8C76-E569245BC77B}"/>
                </a:ext>
              </a:extLst>
            </p:cNvPr>
            <p:cNvCxnSpPr>
              <a:cxnSpLocks/>
            </p:cNvCxnSpPr>
            <p:nvPr/>
          </p:nvCxnSpPr>
          <p:spPr>
            <a:xfrm flipV="1">
              <a:off x="6196564" y="1051461"/>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49DA9D9B-5C9A-8D4F-BAE7-1E765EAB0FFF}"/>
                </a:ext>
              </a:extLst>
            </p:cNvPr>
            <p:cNvGrpSpPr/>
            <p:nvPr/>
          </p:nvGrpSpPr>
          <p:grpSpPr>
            <a:xfrm>
              <a:off x="6228649" y="1051461"/>
              <a:ext cx="4955167" cy="5441414"/>
              <a:chOff x="6228649" y="1051461"/>
              <a:chExt cx="4955167" cy="5441414"/>
            </a:xfrm>
          </p:grpSpPr>
          <p:cxnSp>
            <p:nvCxnSpPr>
              <p:cNvPr id="55" name="Straight Connector 54">
                <a:extLst>
                  <a:ext uri="{FF2B5EF4-FFF2-40B4-BE49-F238E27FC236}">
                    <a16:creationId xmlns:a16="http://schemas.microsoft.com/office/drawing/2014/main" id="{086F56C2-3CE1-A54E-BB9E-106E23D0E5FC}"/>
                  </a:ext>
                </a:extLst>
              </p:cNvPr>
              <p:cNvCxnSpPr>
                <a:cxnSpLocks/>
              </p:cNvCxnSpPr>
              <p:nvPr/>
            </p:nvCxnSpPr>
            <p:spPr>
              <a:xfrm>
                <a:off x="7615171" y="1051461"/>
                <a:ext cx="3568645"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C73EF3A-39D4-D041-A107-BC5160E181E5}"/>
                  </a:ext>
                </a:extLst>
              </p:cNvPr>
              <p:cNvCxnSpPr>
                <a:cxnSpLocks/>
              </p:cNvCxnSpPr>
              <p:nvPr/>
            </p:nvCxnSpPr>
            <p:spPr>
              <a:xfrm>
                <a:off x="8357713" y="1957701"/>
                <a:ext cx="282610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9A4A83A-601D-B24C-977E-23FFC754C7E5}"/>
                  </a:ext>
                </a:extLst>
              </p:cNvPr>
              <p:cNvCxnSpPr>
                <a:cxnSpLocks/>
              </p:cNvCxnSpPr>
              <p:nvPr/>
            </p:nvCxnSpPr>
            <p:spPr>
              <a:xfrm>
                <a:off x="9033778" y="2863940"/>
                <a:ext cx="21500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5421845-F74B-CD46-9C32-DB10BA7033D2}"/>
                  </a:ext>
                </a:extLst>
              </p:cNvPr>
              <p:cNvCxnSpPr>
                <a:cxnSpLocks/>
              </p:cNvCxnSpPr>
              <p:nvPr/>
            </p:nvCxnSpPr>
            <p:spPr>
              <a:xfrm>
                <a:off x="9776320" y="3770180"/>
                <a:ext cx="14074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9BB120F-A042-9442-BE84-C7178BBE5164}"/>
                  </a:ext>
                </a:extLst>
              </p:cNvPr>
              <p:cNvCxnSpPr>
                <a:cxnSpLocks/>
              </p:cNvCxnSpPr>
              <p:nvPr/>
            </p:nvCxnSpPr>
            <p:spPr>
              <a:xfrm>
                <a:off x="10498538" y="4676419"/>
                <a:ext cx="68527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FE9B4A47-F793-2D4D-B782-B71E6A1A9DA1}"/>
                  </a:ext>
                </a:extLst>
              </p:cNvPr>
              <p:cNvCxnSpPr>
                <a:cxnSpLocks/>
              </p:cNvCxnSpPr>
              <p:nvPr/>
            </p:nvCxnSpPr>
            <p:spPr>
              <a:xfrm>
                <a:off x="10498538" y="6490092"/>
                <a:ext cx="685278" cy="278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0" name="Elbow Connector 89">
                <a:extLst>
                  <a:ext uri="{FF2B5EF4-FFF2-40B4-BE49-F238E27FC236}">
                    <a16:creationId xmlns:a16="http://schemas.microsoft.com/office/drawing/2014/main" id="{F44397A3-E51A-A740-9EB9-606279327484}"/>
                  </a:ext>
                </a:extLst>
              </p:cNvPr>
              <p:cNvCxnSpPr>
                <a:cxnSpLocks/>
              </p:cNvCxnSpPr>
              <p:nvPr/>
            </p:nvCxnSpPr>
            <p:spPr>
              <a:xfrm>
                <a:off x="6228649" y="1955714"/>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3" name="Elbow Connector 102">
                <a:extLst>
                  <a:ext uri="{FF2B5EF4-FFF2-40B4-BE49-F238E27FC236}">
                    <a16:creationId xmlns:a16="http://schemas.microsoft.com/office/drawing/2014/main" id="{1C0C4FF7-8C0D-9A4A-A403-1504EFEA8F10}"/>
                  </a:ext>
                </a:extLst>
              </p:cNvPr>
              <p:cNvCxnSpPr>
                <a:cxnSpLocks/>
              </p:cNvCxnSpPr>
              <p:nvPr/>
            </p:nvCxnSpPr>
            <p:spPr>
              <a:xfrm flipV="1">
                <a:off x="6905868" y="1957701"/>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4" name="Elbow Connector 103">
                <a:extLst>
                  <a:ext uri="{FF2B5EF4-FFF2-40B4-BE49-F238E27FC236}">
                    <a16:creationId xmlns:a16="http://schemas.microsoft.com/office/drawing/2014/main" id="{6990CA73-CA1A-A641-8E50-5D64BCD7AB0B}"/>
                  </a:ext>
                </a:extLst>
              </p:cNvPr>
              <p:cNvCxnSpPr>
                <a:cxnSpLocks/>
              </p:cNvCxnSpPr>
              <p:nvPr/>
            </p:nvCxnSpPr>
            <p:spPr>
              <a:xfrm>
                <a:off x="6952021" y="2863942"/>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5" name="Elbow Connector 104">
                <a:extLst>
                  <a:ext uri="{FF2B5EF4-FFF2-40B4-BE49-F238E27FC236}">
                    <a16:creationId xmlns:a16="http://schemas.microsoft.com/office/drawing/2014/main" id="{4230694E-3A8F-624C-BC97-F33A8BE22CFB}"/>
                  </a:ext>
                </a:extLst>
              </p:cNvPr>
              <p:cNvCxnSpPr>
                <a:cxnSpLocks/>
              </p:cNvCxnSpPr>
              <p:nvPr/>
            </p:nvCxnSpPr>
            <p:spPr>
              <a:xfrm flipV="1">
                <a:off x="7615171" y="2863940"/>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6" name="Elbow Connector 105">
                <a:extLst>
                  <a:ext uri="{FF2B5EF4-FFF2-40B4-BE49-F238E27FC236}">
                    <a16:creationId xmlns:a16="http://schemas.microsoft.com/office/drawing/2014/main" id="{06A8A678-5C22-9044-BACD-333FABA1BCB4}"/>
                  </a:ext>
                </a:extLst>
              </p:cNvPr>
              <p:cNvCxnSpPr>
                <a:cxnSpLocks/>
              </p:cNvCxnSpPr>
              <p:nvPr/>
            </p:nvCxnSpPr>
            <p:spPr>
              <a:xfrm>
                <a:off x="7661324" y="3770181"/>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7" name="Elbow Connector 106">
                <a:extLst>
                  <a:ext uri="{FF2B5EF4-FFF2-40B4-BE49-F238E27FC236}">
                    <a16:creationId xmlns:a16="http://schemas.microsoft.com/office/drawing/2014/main" id="{040F8FF1-9285-5042-8B18-C3E864AECE46}"/>
                  </a:ext>
                </a:extLst>
              </p:cNvPr>
              <p:cNvCxnSpPr>
                <a:cxnSpLocks/>
              </p:cNvCxnSpPr>
              <p:nvPr/>
            </p:nvCxnSpPr>
            <p:spPr>
              <a:xfrm flipV="1">
                <a:off x="8357713" y="3770180"/>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8" name="Elbow Connector 107">
                <a:extLst>
                  <a:ext uri="{FF2B5EF4-FFF2-40B4-BE49-F238E27FC236}">
                    <a16:creationId xmlns:a16="http://schemas.microsoft.com/office/drawing/2014/main" id="{949D0B32-F170-1145-879E-A093FC03BBF3}"/>
                  </a:ext>
                </a:extLst>
              </p:cNvPr>
              <p:cNvCxnSpPr>
                <a:cxnSpLocks/>
              </p:cNvCxnSpPr>
              <p:nvPr/>
            </p:nvCxnSpPr>
            <p:spPr>
              <a:xfrm>
                <a:off x="8403866" y="4676421"/>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5A5245A8-3E28-0F43-B8ED-D25EEECE95D9}"/>
                  </a:ext>
                </a:extLst>
              </p:cNvPr>
              <p:cNvCxnSpPr>
                <a:cxnSpLocks/>
              </p:cNvCxnSpPr>
              <p:nvPr/>
            </p:nvCxnSpPr>
            <p:spPr>
              <a:xfrm flipV="1">
                <a:off x="9079931" y="4676419"/>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0" name="Elbow Connector 109">
                <a:extLst>
                  <a:ext uri="{FF2B5EF4-FFF2-40B4-BE49-F238E27FC236}">
                    <a16:creationId xmlns:a16="http://schemas.microsoft.com/office/drawing/2014/main" id="{6786521C-5244-644E-BA43-0444CBF28C2E}"/>
                  </a:ext>
                </a:extLst>
              </p:cNvPr>
              <p:cNvCxnSpPr>
                <a:cxnSpLocks/>
              </p:cNvCxnSpPr>
              <p:nvPr/>
            </p:nvCxnSpPr>
            <p:spPr>
              <a:xfrm>
                <a:off x="9126084" y="5582660"/>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pic>
        <p:nvPicPr>
          <p:cNvPr id="21" name="Picture 20">
            <a:extLst>
              <a:ext uri="{FF2B5EF4-FFF2-40B4-BE49-F238E27FC236}">
                <a16:creationId xmlns:a16="http://schemas.microsoft.com/office/drawing/2014/main" id="{82C4D051-C0D3-084A-8A36-6687A724F74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170522" y="2390048"/>
            <a:ext cx="672105" cy="903690"/>
          </a:xfrm>
          <a:prstGeom prst="rect">
            <a:avLst/>
          </a:prstGeom>
        </p:spPr>
      </p:pic>
      <p:pic>
        <p:nvPicPr>
          <p:cNvPr id="23" name="Picture 22">
            <a:extLst>
              <a:ext uri="{FF2B5EF4-FFF2-40B4-BE49-F238E27FC236}">
                <a16:creationId xmlns:a16="http://schemas.microsoft.com/office/drawing/2014/main" id="{0244C18E-DD8D-164E-B3FA-1B61C69C9B9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486134" y="2391871"/>
            <a:ext cx="658038" cy="903689"/>
          </a:xfrm>
          <a:prstGeom prst="rect">
            <a:avLst/>
          </a:prstGeom>
        </p:spPr>
      </p:pic>
      <p:pic>
        <p:nvPicPr>
          <p:cNvPr id="24" name="Picture 23">
            <a:extLst>
              <a:ext uri="{FF2B5EF4-FFF2-40B4-BE49-F238E27FC236}">
                <a16:creationId xmlns:a16="http://schemas.microsoft.com/office/drawing/2014/main" id="{1E4B5C1B-8D76-0641-BF46-F967263C779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81380" y="2389319"/>
            <a:ext cx="665770" cy="903872"/>
          </a:xfrm>
          <a:prstGeom prst="rect">
            <a:avLst/>
          </a:prstGeom>
        </p:spPr>
      </p:pic>
      <p:pic>
        <p:nvPicPr>
          <p:cNvPr id="25" name="Picture 24">
            <a:extLst>
              <a:ext uri="{FF2B5EF4-FFF2-40B4-BE49-F238E27FC236}">
                <a16:creationId xmlns:a16="http://schemas.microsoft.com/office/drawing/2014/main" id="{07C0B739-64B8-D84A-87CC-93EB85D6A58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083525" y="2390594"/>
            <a:ext cx="672938" cy="902596"/>
          </a:xfrm>
          <a:prstGeom prst="rect">
            <a:avLst/>
          </a:prstGeom>
        </p:spPr>
      </p:pic>
      <p:pic>
        <p:nvPicPr>
          <p:cNvPr id="26" name="Picture 25">
            <a:extLst>
              <a:ext uri="{FF2B5EF4-FFF2-40B4-BE49-F238E27FC236}">
                <a16:creationId xmlns:a16="http://schemas.microsoft.com/office/drawing/2014/main" id="{F226D16E-9529-E948-9862-C80B523CC56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1"/>
          <a:stretch/>
        </p:blipFill>
        <p:spPr>
          <a:xfrm>
            <a:off x="4874712" y="2394780"/>
            <a:ext cx="631065" cy="896419"/>
          </a:xfrm>
          <a:prstGeom prst="rect">
            <a:avLst/>
          </a:prstGeom>
        </p:spPr>
      </p:pic>
      <p:pic>
        <p:nvPicPr>
          <p:cNvPr id="27" name="Picture 26">
            <a:extLst>
              <a:ext uri="{FF2B5EF4-FFF2-40B4-BE49-F238E27FC236}">
                <a16:creationId xmlns:a16="http://schemas.microsoft.com/office/drawing/2014/main" id="{B32033FA-5DA1-444F-800B-B1542D15B3E7}"/>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543804" y="2394131"/>
            <a:ext cx="686829" cy="898675"/>
          </a:xfrm>
          <a:prstGeom prst="rect">
            <a:avLst/>
          </a:prstGeom>
        </p:spPr>
      </p:pic>
      <p:sp>
        <p:nvSpPr>
          <p:cNvPr id="3" name="Rectangle 2">
            <a:extLst>
              <a:ext uri="{FF2B5EF4-FFF2-40B4-BE49-F238E27FC236}">
                <a16:creationId xmlns:a16="http://schemas.microsoft.com/office/drawing/2014/main" id="{B4772F41-AFE1-4A40-9CFE-8AB1E2307F7D}"/>
              </a:ext>
            </a:extLst>
          </p:cNvPr>
          <p:cNvSpPr/>
          <p:nvPr/>
        </p:nvSpPr>
        <p:spPr>
          <a:xfrm>
            <a:off x="6644095" y="4983592"/>
            <a:ext cx="5406209" cy="1384995"/>
          </a:xfrm>
          <a:prstGeom prst="rect">
            <a:avLst/>
          </a:prstGeom>
        </p:spPr>
        <p:txBody>
          <a:bodyPr wrap="square">
            <a:spAutoFit/>
          </a:bodyPr>
          <a:lstStyle/>
          <a:p>
            <a:r>
              <a:rPr lang="en-US" sz="2800" b="1" dirty="0"/>
              <a:t>1) </a:t>
            </a:r>
            <a:r>
              <a:rPr lang="en-US" sz="2800" dirty="0"/>
              <a:t>Choose shared traits</a:t>
            </a:r>
          </a:p>
          <a:p>
            <a:r>
              <a:rPr lang="en-US" sz="2800" b="1" dirty="0"/>
              <a:t>2) </a:t>
            </a:r>
            <a:r>
              <a:rPr lang="en-US" sz="2800" dirty="0"/>
              <a:t>Create a trait matrix</a:t>
            </a:r>
          </a:p>
          <a:p>
            <a:r>
              <a:rPr lang="en-US" sz="2800" b="1" dirty="0"/>
              <a:t>3) </a:t>
            </a:r>
            <a:r>
              <a:rPr lang="en-US" sz="2800" dirty="0"/>
              <a:t>Fill in the tree</a:t>
            </a:r>
          </a:p>
        </p:txBody>
      </p:sp>
    </p:spTree>
    <p:extLst>
      <p:ext uri="{BB962C8B-B14F-4D97-AF65-F5344CB8AC3E}">
        <p14:creationId xmlns:p14="http://schemas.microsoft.com/office/powerpoint/2010/main" val="1707581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672F265-8D5A-EC4F-B116-A6324A913A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507629" y="4166683"/>
            <a:ext cx="762755" cy="979719"/>
          </a:xfrm>
          <a:prstGeom prst="rect">
            <a:avLst/>
          </a:prstGeom>
        </p:spPr>
      </p:pic>
      <p:pic>
        <p:nvPicPr>
          <p:cNvPr id="42" name="Picture 41">
            <a:extLst>
              <a:ext uri="{FF2B5EF4-FFF2-40B4-BE49-F238E27FC236}">
                <a16:creationId xmlns:a16="http://schemas.microsoft.com/office/drawing/2014/main" id="{23898DE7-851D-7642-B6DB-D15F59AC2D9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507629" y="5926539"/>
            <a:ext cx="762754" cy="907962"/>
          </a:xfrm>
          <a:prstGeom prst="rect">
            <a:avLst/>
          </a:prstGeom>
        </p:spPr>
      </p:pic>
      <p:pic>
        <p:nvPicPr>
          <p:cNvPr id="43" name="Picture 42">
            <a:extLst>
              <a:ext uri="{FF2B5EF4-FFF2-40B4-BE49-F238E27FC236}">
                <a16:creationId xmlns:a16="http://schemas.microsoft.com/office/drawing/2014/main" id="{C0C9AE97-0B86-D049-9A56-5A0693E8113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07631" y="2039762"/>
            <a:ext cx="762755" cy="908145"/>
          </a:xfrm>
          <a:prstGeom prst="rect">
            <a:avLst/>
          </a:prstGeom>
        </p:spPr>
      </p:pic>
      <p:pic>
        <p:nvPicPr>
          <p:cNvPr id="44" name="Picture 43">
            <a:extLst>
              <a:ext uri="{FF2B5EF4-FFF2-40B4-BE49-F238E27FC236}">
                <a16:creationId xmlns:a16="http://schemas.microsoft.com/office/drawing/2014/main" id="{7BEFC7F4-BBD9-294A-9FD7-12304F14066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9510331" y="1007700"/>
            <a:ext cx="762755" cy="906864"/>
          </a:xfrm>
          <a:prstGeom prst="rect">
            <a:avLst/>
          </a:prstGeom>
        </p:spPr>
      </p:pic>
      <p:sp>
        <p:nvSpPr>
          <p:cNvPr id="2" name="Title 1">
            <a:extLst>
              <a:ext uri="{FF2B5EF4-FFF2-40B4-BE49-F238E27FC236}">
                <a16:creationId xmlns:a16="http://schemas.microsoft.com/office/drawing/2014/main" id="{ABEE55C6-95EF-F146-BE46-ED753FCEC866}"/>
              </a:ext>
            </a:extLst>
          </p:cNvPr>
          <p:cNvSpPr>
            <a:spLocks noGrp="1"/>
          </p:cNvSpPr>
          <p:nvPr>
            <p:ph type="title"/>
          </p:nvPr>
        </p:nvSpPr>
        <p:spPr>
          <a:xfrm>
            <a:off x="323884" y="1310583"/>
            <a:ext cx="2081265" cy="1055623"/>
          </a:xfrm>
        </p:spPr>
        <p:txBody>
          <a:bodyPr>
            <a:noAutofit/>
          </a:bodyPr>
          <a:lstStyle/>
          <a:p>
            <a:r>
              <a:rPr lang="en-US" sz="3400" dirty="0"/>
              <a:t>Compare the tree you built to the tree built from genetic sequences</a:t>
            </a:r>
          </a:p>
        </p:txBody>
      </p:sp>
      <p:grpSp>
        <p:nvGrpSpPr>
          <p:cNvPr id="96" name="Group 95">
            <a:extLst>
              <a:ext uri="{FF2B5EF4-FFF2-40B4-BE49-F238E27FC236}">
                <a16:creationId xmlns:a16="http://schemas.microsoft.com/office/drawing/2014/main" id="{7A600374-7E3C-BC4F-8C69-B06F03A24B0D}"/>
              </a:ext>
            </a:extLst>
          </p:cNvPr>
          <p:cNvGrpSpPr/>
          <p:nvPr/>
        </p:nvGrpSpPr>
        <p:grpSpPr>
          <a:xfrm>
            <a:off x="2856281" y="379827"/>
            <a:ext cx="6343990" cy="6338355"/>
            <a:chOff x="2856281" y="756039"/>
            <a:chExt cx="4987252" cy="5441414"/>
          </a:xfrm>
        </p:grpSpPr>
        <p:cxnSp>
          <p:nvCxnSpPr>
            <p:cNvPr id="80" name="Straight Connector 79">
              <a:extLst>
                <a:ext uri="{FF2B5EF4-FFF2-40B4-BE49-F238E27FC236}">
                  <a16:creationId xmlns:a16="http://schemas.microsoft.com/office/drawing/2014/main" id="{EB3DC4C7-66D7-954A-9FDA-D7B06C7B43E6}"/>
                </a:ext>
              </a:extLst>
            </p:cNvPr>
            <p:cNvCxnSpPr>
              <a:cxnSpLocks/>
            </p:cNvCxnSpPr>
            <p:nvPr/>
          </p:nvCxnSpPr>
          <p:spPr>
            <a:xfrm>
              <a:off x="4274888" y="756039"/>
              <a:ext cx="3568645"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07F1FEE-9017-8A43-95EE-67958D5A9034}"/>
                </a:ext>
              </a:extLst>
            </p:cNvPr>
            <p:cNvCxnSpPr>
              <a:cxnSpLocks/>
            </p:cNvCxnSpPr>
            <p:nvPr/>
          </p:nvCxnSpPr>
          <p:spPr>
            <a:xfrm>
              <a:off x="5017430" y="1662279"/>
              <a:ext cx="282610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4A3F70B-D3A9-AD47-A72A-7BA2E499238E}"/>
                </a:ext>
              </a:extLst>
            </p:cNvPr>
            <p:cNvCxnSpPr>
              <a:cxnSpLocks/>
            </p:cNvCxnSpPr>
            <p:nvPr/>
          </p:nvCxnSpPr>
          <p:spPr>
            <a:xfrm>
              <a:off x="5693495" y="2568518"/>
              <a:ext cx="21500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9075524-C3B8-3C4E-A8F7-2F39F3BE7AE2}"/>
                </a:ext>
              </a:extLst>
            </p:cNvPr>
            <p:cNvCxnSpPr>
              <a:cxnSpLocks/>
            </p:cNvCxnSpPr>
            <p:nvPr/>
          </p:nvCxnSpPr>
          <p:spPr>
            <a:xfrm>
              <a:off x="6436037" y="3474758"/>
              <a:ext cx="14074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49767DC-EB58-BC4C-B4E5-7C46F16A09B9}"/>
                </a:ext>
              </a:extLst>
            </p:cNvPr>
            <p:cNvCxnSpPr>
              <a:cxnSpLocks/>
            </p:cNvCxnSpPr>
            <p:nvPr/>
          </p:nvCxnSpPr>
          <p:spPr>
            <a:xfrm>
              <a:off x="7158255" y="4380997"/>
              <a:ext cx="68527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5" name="Elbow Connector 84">
              <a:extLst>
                <a:ext uri="{FF2B5EF4-FFF2-40B4-BE49-F238E27FC236}">
                  <a16:creationId xmlns:a16="http://schemas.microsoft.com/office/drawing/2014/main" id="{0ECDB9F4-3F46-5742-814C-9556F4322A27}"/>
                </a:ext>
              </a:extLst>
            </p:cNvPr>
            <p:cNvCxnSpPr>
              <a:cxnSpLocks/>
            </p:cNvCxnSpPr>
            <p:nvPr/>
          </p:nvCxnSpPr>
          <p:spPr>
            <a:xfrm flipV="1">
              <a:off x="2856281" y="756039"/>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0860CFDF-B319-F54B-869B-CE1AA36F685C}"/>
                </a:ext>
              </a:extLst>
            </p:cNvPr>
            <p:cNvCxnSpPr>
              <a:cxnSpLocks/>
            </p:cNvCxnSpPr>
            <p:nvPr/>
          </p:nvCxnSpPr>
          <p:spPr>
            <a:xfrm>
              <a:off x="7158255" y="6194670"/>
              <a:ext cx="685278" cy="278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7" name="Elbow Connector 86">
              <a:extLst>
                <a:ext uri="{FF2B5EF4-FFF2-40B4-BE49-F238E27FC236}">
                  <a16:creationId xmlns:a16="http://schemas.microsoft.com/office/drawing/2014/main" id="{682F4E32-A58D-B042-B47C-E85A01A6C7B3}"/>
                </a:ext>
              </a:extLst>
            </p:cNvPr>
            <p:cNvCxnSpPr>
              <a:cxnSpLocks/>
            </p:cNvCxnSpPr>
            <p:nvPr/>
          </p:nvCxnSpPr>
          <p:spPr>
            <a:xfrm>
              <a:off x="2892272" y="1658303"/>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8" name="Elbow Connector 87">
              <a:extLst>
                <a:ext uri="{FF2B5EF4-FFF2-40B4-BE49-F238E27FC236}">
                  <a16:creationId xmlns:a16="http://schemas.microsoft.com/office/drawing/2014/main" id="{21F13263-E5B2-C643-9263-66F1A98EAA23}"/>
                </a:ext>
              </a:extLst>
            </p:cNvPr>
            <p:cNvCxnSpPr>
              <a:cxnSpLocks/>
            </p:cNvCxnSpPr>
            <p:nvPr/>
          </p:nvCxnSpPr>
          <p:spPr>
            <a:xfrm flipV="1">
              <a:off x="3565585" y="1662279"/>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9" name="Elbow Connector 88">
              <a:extLst>
                <a:ext uri="{FF2B5EF4-FFF2-40B4-BE49-F238E27FC236}">
                  <a16:creationId xmlns:a16="http://schemas.microsoft.com/office/drawing/2014/main" id="{6F7839EE-979E-294E-AD56-4E213D7B1F6D}"/>
                </a:ext>
              </a:extLst>
            </p:cNvPr>
            <p:cNvCxnSpPr>
              <a:cxnSpLocks/>
            </p:cNvCxnSpPr>
            <p:nvPr/>
          </p:nvCxnSpPr>
          <p:spPr>
            <a:xfrm>
              <a:off x="3601575" y="2564544"/>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0" name="Elbow Connector 89">
              <a:extLst>
                <a:ext uri="{FF2B5EF4-FFF2-40B4-BE49-F238E27FC236}">
                  <a16:creationId xmlns:a16="http://schemas.microsoft.com/office/drawing/2014/main" id="{D04C12F7-4B9A-4F46-A8DF-A58EC1B1359A}"/>
                </a:ext>
              </a:extLst>
            </p:cNvPr>
            <p:cNvCxnSpPr>
              <a:cxnSpLocks/>
            </p:cNvCxnSpPr>
            <p:nvPr/>
          </p:nvCxnSpPr>
          <p:spPr>
            <a:xfrm flipV="1">
              <a:off x="4274888" y="2568518"/>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1" name="Elbow Connector 90">
              <a:extLst>
                <a:ext uri="{FF2B5EF4-FFF2-40B4-BE49-F238E27FC236}">
                  <a16:creationId xmlns:a16="http://schemas.microsoft.com/office/drawing/2014/main" id="{C82AD892-1675-0F4E-B666-EA29F5DB672A}"/>
                </a:ext>
              </a:extLst>
            </p:cNvPr>
            <p:cNvCxnSpPr>
              <a:cxnSpLocks/>
            </p:cNvCxnSpPr>
            <p:nvPr/>
          </p:nvCxnSpPr>
          <p:spPr>
            <a:xfrm>
              <a:off x="4320562" y="3466656"/>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2" name="Elbow Connector 91">
              <a:extLst>
                <a:ext uri="{FF2B5EF4-FFF2-40B4-BE49-F238E27FC236}">
                  <a16:creationId xmlns:a16="http://schemas.microsoft.com/office/drawing/2014/main" id="{AD3C9634-19F6-5845-833B-F9FF18DD9300}"/>
                </a:ext>
              </a:extLst>
            </p:cNvPr>
            <p:cNvCxnSpPr>
              <a:cxnSpLocks/>
            </p:cNvCxnSpPr>
            <p:nvPr/>
          </p:nvCxnSpPr>
          <p:spPr>
            <a:xfrm flipV="1">
              <a:off x="5017430" y="3474758"/>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3" name="Elbow Connector 92">
              <a:extLst>
                <a:ext uri="{FF2B5EF4-FFF2-40B4-BE49-F238E27FC236}">
                  <a16:creationId xmlns:a16="http://schemas.microsoft.com/office/drawing/2014/main" id="{821206C6-F6E5-A641-A806-88F4BADAA852}"/>
                </a:ext>
              </a:extLst>
            </p:cNvPr>
            <p:cNvCxnSpPr>
              <a:cxnSpLocks/>
            </p:cNvCxnSpPr>
            <p:nvPr/>
          </p:nvCxnSpPr>
          <p:spPr>
            <a:xfrm>
              <a:off x="5063583" y="4379011"/>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4" name="Elbow Connector 93">
              <a:extLst>
                <a:ext uri="{FF2B5EF4-FFF2-40B4-BE49-F238E27FC236}">
                  <a16:creationId xmlns:a16="http://schemas.microsoft.com/office/drawing/2014/main" id="{C022F7BE-E8EA-944E-9761-D2781DD1C389}"/>
                </a:ext>
              </a:extLst>
            </p:cNvPr>
            <p:cNvCxnSpPr>
              <a:cxnSpLocks/>
            </p:cNvCxnSpPr>
            <p:nvPr/>
          </p:nvCxnSpPr>
          <p:spPr>
            <a:xfrm flipV="1">
              <a:off x="5739648" y="4380997"/>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5" name="Elbow Connector 94">
              <a:extLst>
                <a:ext uri="{FF2B5EF4-FFF2-40B4-BE49-F238E27FC236}">
                  <a16:creationId xmlns:a16="http://schemas.microsoft.com/office/drawing/2014/main" id="{3A296CA7-5A19-9A49-98D5-46C0608A12AA}"/>
                </a:ext>
              </a:extLst>
            </p:cNvPr>
            <p:cNvCxnSpPr>
              <a:cxnSpLocks/>
            </p:cNvCxnSpPr>
            <p:nvPr/>
          </p:nvCxnSpPr>
          <p:spPr>
            <a:xfrm>
              <a:off x="5785801" y="5287238"/>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grpSp>
      <p:pic>
        <p:nvPicPr>
          <p:cNvPr id="98" name="Picture 97">
            <a:extLst>
              <a:ext uri="{FF2B5EF4-FFF2-40B4-BE49-F238E27FC236}">
                <a16:creationId xmlns:a16="http://schemas.microsoft.com/office/drawing/2014/main" id="{DEB4625C-5102-364C-8722-B9B79147417D}"/>
              </a:ext>
            </a:extLst>
          </p:cNvPr>
          <p:cNvPicPr>
            <a:picLocks noChangeAspect="1"/>
          </p:cNvPicPr>
          <p:nvPr/>
        </p:nvPicPr>
        <p:blipFill>
          <a:blip r:embed="rId7"/>
          <a:stretch>
            <a:fillRect/>
          </a:stretch>
        </p:blipFill>
        <p:spPr>
          <a:xfrm>
            <a:off x="323884" y="3797342"/>
            <a:ext cx="4556760" cy="2665556"/>
          </a:xfrm>
          <a:prstGeom prst="rect">
            <a:avLst/>
          </a:prstGeom>
        </p:spPr>
      </p:pic>
      <p:sp>
        <p:nvSpPr>
          <p:cNvPr id="116" name="Oval 115">
            <a:extLst>
              <a:ext uri="{FF2B5EF4-FFF2-40B4-BE49-F238E27FC236}">
                <a16:creationId xmlns:a16="http://schemas.microsoft.com/office/drawing/2014/main" id="{5C271613-18D8-FD48-8CD3-C09F54569E35}"/>
              </a:ext>
            </a:extLst>
          </p:cNvPr>
          <p:cNvSpPr/>
          <p:nvPr/>
        </p:nvSpPr>
        <p:spPr>
          <a:xfrm>
            <a:off x="10370319" y="310650"/>
            <a:ext cx="267286" cy="235380"/>
          </a:xfrm>
          <a:prstGeom prst="ellipse">
            <a:avLst/>
          </a:prstGeom>
          <a:solidFill>
            <a:srgbClr val="CA292A"/>
          </a:solidFill>
          <a:ln>
            <a:solidFill>
              <a:srgbClr val="CA2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B8C68E7-2D5D-3544-8F1F-4B1E7BFAF199}"/>
              </a:ext>
            </a:extLst>
          </p:cNvPr>
          <p:cNvSpPr/>
          <p:nvPr/>
        </p:nvSpPr>
        <p:spPr>
          <a:xfrm>
            <a:off x="10366298" y="1316892"/>
            <a:ext cx="267286" cy="235380"/>
          </a:xfrm>
          <a:prstGeom prst="ellipse">
            <a:avLst/>
          </a:prstGeom>
          <a:solidFill>
            <a:srgbClr val="673B90"/>
          </a:solidFill>
          <a:ln>
            <a:solidFill>
              <a:srgbClr val="673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809337F-8764-5E42-AA66-F742E566ABFD}"/>
              </a:ext>
            </a:extLst>
          </p:cNvPr>
          <p:cNvSpPr/>
          <p:nvPr/>
        </p:nvSpPr>
        <p:spPr>
          <a:xfrm>
            <a:off x="10366298" y="2393889"/>
            <a:ext cx="267286" cy="235380"/>
          </a:xfrm>
          <a:prstGeom prst="ellipse">
            <a:avLst/>
          </a:prstGeom>
          <a:solidFill>
            <a:srgbClr val="4D59A3"/>
          </a:solidFill>
          <a:ln>
            <a:solidFill>
              <a:srgbClr val="4D59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9F1148A-C572-114F-BD28-5C15AA66F952}"/>
              </a:ext>
            </a:extLst>
          </p:cNvPr>
          <p:cNvSpPr/>
          <p:nvPr/>
        </p:nvSpPr>
        <p:spPr>
          <a:xfrm>
            <a:off x="10366298" y="3448432"/>
            <a:ext cx="267286" cy="235380"/>
          </a:xfrm>
          <a:prstGeom prst="ellipse">
            <a:avLst/>
          </a:prstGeom>
          <a:solidFill>
            <a:srgbClr val="5DA0D9"/>
          </a:solidFill>
          <a:ln>
            <a:solidFill>
              <a:srgbClr val="5DA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1FABBF9-19E6-F349-943E-F0336A896A69}"/>
              </a:ext>
            </a:extLst>
          </p:cNvPr>
          <p:cNvSpPr/>
          <p:nvPr/>
        </p:nvSpPr>
        <p:spPr>
          <a:xfrm>
            <a:off x="10366298" y="4502975"/>
            <a:ext cx="267286" cy="235380"/>
          </a:xfrm>
          <a:prstGeom prst="ellipse">
            <a:avLst/>
          </a:prstGeom>
          <a:solidFill>
            <a:srgbClr val="9A9B41"/>
          </a:solidFill>
          <a:ln>
            <a:solidFill>
              <a:srgbClr val="9A9B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93F8BF9-0982-6F45-8BE9-361032BEA823}"/>
              </a:ext>
            </a:extLst>
          </p:cNvPr>
          <p:cNvSpPr/>
          <p:nvPr/>
        </p:nvSpPr>
        <p:spPr>
          <a:xfrm>
            <a:off x="10370319" y="6282212"/>
            <a:ext cx="267286" cy="235380"/>
          </a:xfrm>
          <a:prstGeom prst="ellipse">
            <a:avLst/>
          </a:prstGeom>
          <a:solidFill>
            <a:srgbClr val="6BB152"/>
          </a:solidFill>
          <a:ln>
            <a:solidFill>
              <a:srgbClr val="6BB1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D7B5264B-A552-F644-9C86-19FC8B721D4B}"/>
              </a:ext>
            </a:extLst>
          </p:cNvPr>
          <p:cNvSpPr txBox="1"/>
          <p:nvPr/>
        </p:nvSpPr>
        <p:spPr>
          <a:xfrm>
            <a:off x="9260939" y="195161"/>
            <a:ext cx="301686" cy="369332"/>
          </a:xfrm>
          <a:prstGeom prst="rect">
            <a:avLst/>
          </a:prstGeom>
          <a:noFill/>
        </p:spPr>
        <p:txBody>
          <a:bodyPr wrap="none" rtlCol="0">
            <a:spAutoFit/>
          </a:bodyPr>
          <a:lstStyle/>
          <a:p>
            <a:r>
              <a:rPr lang="en-US" dirty="0"/>
              <a:t>5</a:t>
            </a:r>
          </a:p>
        </p:txBody>
      </p:sp>
      <p:sp>
        <p:nvSpPr>
          <p:cNvPr id="123" name="TextBox 122">
            <a:extLst>
              <a:ext uri="{FF2B5EF4-FFF2-40B4-BE49-F238E27FC236}">
                <a16:creationId xmlns:a16="http://schemas.microsoft.com/office/drawing/2014/main" id="{C6366FA0-DCEA-EC42-B5C3-E7ABA995B1DB}"/>
              </a:ext>
            </a:extLst>
          </p:cNvPr>
          <p:cNvSpPr txBox="1"/>
          <p:nvPr/>
        </p:nvSpPr>
        <p:spPr>
          <a:xfrm>
            <a:off x="9257225" y="1249916"/>
            <a:ext cx="301686" cy="369332"/>
          </a:xfrm>
          <a:prstGeom prst="rect">
            <a:avLst/>
          </a:prstGeom>
          <a:noFill/>
        </p:spPr>
        <p:txBody>
          <a:bodyPr wrap="none" rtlCol="0">
            <a:spAutoFit/>
          </a:bodyPr>
          <a:lstStyle/>
          <a:p>
            <a:r>
              <a:rPr lang="en-US" dirty="0"/>
              <a:t>1</a:t>
            </a:r>
          </a:p>
        </p:txBody>
      </p:sp>
      <p:sp>
        <p:nvSpPr>
          <p:cNvPr id="124" name="TextBox 123">
            <a:extLst>
              <a:ext uri="{FF2B5EF4-FFF2-40B4-BE49-F238E27FC236}">
                <a16:creationId xmlns:a16="http://schemas.microsoft.com/office/drawing/2014/main" id="{352C008C-BE2E-AA46-92C5-2954B4E19570}"/>
              </a:ext>
            </a:extLst>
          </p:cNvPr>
          <p:cNvSpPr txBox="1"/>
          <p:nvPr/>
        </p:nvSpPr>
        <p:spPr>
          <a:xfrm>
            <a:off x="9250885" y="2329938"/>
            <a:ext cx="301686" cy="369332"/>
          </a:xfrm>
          <a:prstGeom prst="rect">
            <a:avLst/>
          </a:prstGeom>
          <a:noFill/>
        </p:spPr>
        <p:txBody>
          <a:bodyPr wrap="none" rtlCol="0">
            <a:spAutoFit/>
          </a:bodyPr>
          <a:lstStyle/>
          <a:p>
            <a:r>
              <a:rPr lang="en-US" dirty="0"/>
              <a:t>2</a:t>
            </a:r>
          </a:p>
        </p:txBody>
      </p:sp>
      <p:sp>
        <p:nvSpPr>
          <p:cNvPr id="125" name="TextBox 124">
            <a:extLst>
              <a:ext uri="{FF2B5EF4-FFF2-40B4-BE49-F238E27FC236}">
                <a16:creationId xmlns:a16="http://schemas.microsoft.com/office/drawing/2014/main" id="{14C587EF-5932-4144-9574-A1123E1DD436}"/>
              </a:ext>
            </a:extLst>
          </p:cNvPr>
          <p:cNvSpPr txBox="1"/>
          <p:nvPr/>
        </p:nvSpPr>
        <p:spPr>
          <a:xfrm>
            <a:off x="9258928" y="3381456"/>
            <a:ext cx="301686" cy="369332"/>
          </a:xfrm>
          <a:prstGeom prst="rect">
            <a:avLst/>
          </a:prstGeom>
          <a:noFill/>
        </p:spPr>
        <p:txBody>
          <a:bodyPr wrap="none" rtlCol="0">
            <a:spAutoFit/>
          </a:bodyPr>
          <a:lstStyle/>
          <a:p>
            <a:r>
              <a:rPr lang="en-US" dirty="0"/>
              <a:t>6</a:t>
            </a:r>
          </a:p>
        </p:txBody>
      </p:sp>
      <p:sp>
        <p:nvSpPr>
          <p:cNvPr id="126" name="TextBox 125">
            <a:extLst>
              <a:ext uri="{FF2B5EF4-FFF2-40B4-BE49-F238E27FC236}">
                <a16:creationId xmlns:a16="http://schemas.microsoft.com/office/drawing/2014/main" id="{3DC6C5B7-C9EB-9B45-9D5C-539541B80572}"/>
              </a:ext>
            </a:extLst>
          </p:cNvPr>
          <p:cNvSpPr txBox="1"/>
          <p:nvPr/>
        </p:nvSpPr>
        <p:spPr>
          <a:xfrm>
            <a:off x="9247260" y="4455441"/>
            <a:ext cx="301686" cy="369332"/>
          </a:xfrm>
          <a:prstGeom prst="rect">
            <a:avLst/>
          </a:prstGeom>
          <a:noFill/>
        </p:spPr>
        <p:txBody>
          <a:bodyPr wrap="none" rtlCol="0">
            <a:spAutoFit/>
          </a:bodyPr>
          <a:lstStyle/>
          <a:p>
            <a:r>
              <a:rPr lang="en-US" dirty="0"/>
              <a:t>4</a:t>
            </a:r>
          </a:p>
        </p:txBody>
      </p:sp>
      <p:sp>
        <p:nvSpPr>
          <p:cNvPr id="127" name="TextBox 126">
            <a:extLst>
              <a:ext uri="{FF2B5EF4-FFF2-40B4-BE49-F238E27FC236}">
                <a16:creationId xmlns:a16="http://schemas.microsoft.com/office/drawing/2014/main" id="{1474E33C-1DF6-AA4A-AC67-BEC665ACCCD4}"/>
              </a:ext>
            </a:extLst>
          </p:cNvPr>
          <p:cNvSpPr txBox="1"/>
          <p:nvPr/>
        </p:nvSpPr>
        <p:spPr>
          <a:xfrm>
            <a:off x="9247260" y="6447896"/>
            <a:ext cx="301686" cy="369332"/>
          </a:xfrm>
          <a:prstGeom prst="rect">
            <a:avLst/>
          </a:prstGeom>
          <a:noFill/>
        </p:spPr>
        <p:txBody>
          <a:bodyPr wrap="none" rtlCol="0">
            <a:spAutoFit/>
          </a:bodyPr>
          <a:lstStyle/>
          <a:p>
            <a:r>
              <a:rPr lang="en-US" dirty="0"/>
              <a:t>3</a:t>
            </a:r>
          </a:p>
        </p:txBody>
      </p:sp>
      <p:pic>
        <p:nvPicPr>
          <p:cNvPr id="45" name="Picture 44">
            <a:extLst>
              <a:ext uri="{FF2B5EF4-FFF2-40B4-BE49-F238E27FC236}">
                <a16:creationId xmlns:a16="http://schemas.microsoft.com/office/drawing/2014/main" id="{51F7B4AF-6B7F-AF48-A8E1-3BFD3A3937E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9507629" y="3112139"/>
            <a:ext cx="762754" cy="927417"/>
          </a:xfrm>
          <a:prstGeom prst="rect">
            <a:avLst/>
          </a:prstGeom>
        </p:spPr>
      </p:pic>
      <p:pic>
        <p:nvPicPr>
          <p:cNvPr id="46" name="Picture 45">
            <a:extLst>
              <a:ext uri="{FF2B5EF4-FFF2-40B4-BE49-F238E27FC236}">
                <a16:creationId xmlns:a16="http://schemas.microsoft.com/office/drawing/2014/main" id="{4231EEBA-FF9E-3343-8203-137974CD196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t="-1"/>
          <a:stretch/>
        </p:blipFill>
        <p:spPr>
          <a:xfrm>
            <a:off x="9526296" y="3887"/>
            <a:ext cx="744087" cy="906864"/>
          </a:xfrm>
          <a:prstGeom prst="rect">
            <a:avLst/>
          </a:prstGeom>
        </p:spPr>
      </p:pic>
    </p:spTree>
    <p:extLst>
      <p:ext uri="{BB962C8B-B14F-4D97-AF65-F5344CB8AC3E}">
        <p14:creationId xmlns:p14="http://schemas.microsoft.com/office/powerpoint/2010/main" val="33331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DEB4625C-5102-364C-8722-B9B79147417D}"/>
              </a:ext>
            </a:extLst>
          </p:cNvPr>
          <p:cNvPicPr>
            <a:picLocks noChangeAspect="1"/>
          </p:cNvPicPr>
          <p:nvPr/>
        </p:nvPicPr>
        <p:blipFill>
          <a:blip r:embed="rId3"/>
          <a:stretch>
            <a:fillRect/>
          </a:stretch>
        </p:blipFill>
        <p:spPr>
          <a:xfrm>
            <a:off x="376970" y="4157270"/>
            <a:ext cx="4556760" cy="2665556"/>
          </a:xfrm>
          <a:prstGeom prst="rect">
            <a:avLst/>
          </a:prstGeom>
        </p:spPr>
      </p:pic>
      <p:pic>
        <p:nvPicPr>
          <p:cNvPr id="40" name="Picture 39">
            <a:extLst>
              <a:ext uri="{FF2B5EF4-FFF2-40B4-BE49-F238E27FC236}">
                <a16:creationId xmlns:a16="http://schemas.microsoft.com/office/drawing/2014/main" id="{6672F265-8D5A-EC4F-B116-A6324A913A8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86398" y="2571957"/>
            <a:ext cx="507577" cy="621991"/>
          </a:xfrm>
          <a:prstGeom prst="rect">
            <a:avLst/>
          </a:prstGeom>
        </p:spPr>
      </p:pic>
      <p:pic>
        <p:nvPicPr>
          <p:cNvPr id="42" name="Picture 41">
            <a:extLst>
              <a:ext uri="{FF2B5EF4-FFF2-40B4-BE49-F238E27FC236}">
                <a16:creationId xmlns:a16="http://schemas.microsoft.com/office/drawing/2014/main" id="{23898DE7-851D-7642-B6DB-D15F59AC2D9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386398" y="3741531"/>
            <a:ext cx="507576" cy="576435"/>
          </a:xfrm>
          <a:prstGeom prst="rect">
            <a:avLst/>
          </a:prstGeom>
        </p:spPr>
      </p:pic>
      <p:pic>
        <p:nvPicPr>
          <p:cNvPr id="43" name="Picture 42">
            <a:extLst>
              <a:ext uri="{FF2B5EF4-FFF2-40B4-BE49-F238E27FC236}">
                <a16:creationId xmlns:a16="http://schemas.microsoft.com/office/drawing/2014/main" id="{C0C9AE97-0B86-D049-9A56-5A0693E811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386399" y="1221644"/>
            <a:ext cx="507577" cy="576551"/>
          </a:xfrm>
          <a:prstGeom prst="rect">
            <a:avLst/>
          </a:prstGeom>
        </p:spPr>
      </p:pic>
      <p:pic>
        <p:nvPicPr>
          <p:cNvPr id="44" name="Picture 43">
            <a:extLst>
              <a:ext uri="{FF2B5EF4-FFF2-40B4-BE49-F238E27FC236}">
                <a16:creationId xmlns:a16="http://schemas.microsoft.com/office/drawing/2014/main" id="{7BEFC7F4-BBD9-294A-9FD7-12304F140668}"/>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388196" y="566422"/>
            <a:ext cx="507577" cy="575738"/>
          </a:xfrm>
          <a:prstGeom prst="rect">
            <a:avLst/>
          </a:prstGeom>
        </p:spPr>
      </p:pic>
      <p:grpSp>
        <p:nvGrpSpPr>
          <p:cNvPr id="96" name="Group 95">
            <a:extLst>
              <a:ext uri="{FF2B5EF4-FFF2-40B4-BE49-F238E27FC236}">
                <a16:creationId xmlns:a16="http://schemas.microsoft.com/office/drawing/2014/main" id="{7A600374-7E3C-BC4F-8C69-B06F03A24B0D}"/>
              </a:ext>
            </a:extLst>
          </p:cNvPr>
          <p:cNvGrpSpPr/>
          <p:nvPr/>
        </p:nvGrpSpPr>
        <p:grpSpPr>
          <a:xfrm>
            <a:off x="0" y="257257"/>
            <a:ext cx="4221622" cy="4024014"/>
            <a:chOff x="2856281" y="756039"/>
            <a:chExt cx="4987252" cy="5441414"/>
          </a:xfrm>
        </p:grpSpPr>
        <p:cxnSp>
          <p:nvCxnSpPr>
            <p:cNvPr id="80" name="Straight Connector 79">
              <a:extLst>
                <a:ext uri="{FF2B5EF4-FFF2-40B4-BE49-F238E27FC236}">
                  <a16:creationId xmlns:a16="http://schemas.microsoft.com/office/drawing/2014/main" id="{EB3DC4C7-66D7-954A-9FDA-D7B06C7B43E6}"/>
                </a:ext>
              </a:extLst>
            </p:cNvPr>
            <p:cNvCxnSpPr>
              <a:cxnSpLocks/>
            </p:cNvCxnSpPr>
            <p:nvPr/>
          </p:nvCxnSpPr>
          <p:spPr>
            <a:xfrm>
              <a:off x="4274888" y="756039"/>
              <a:ext cx="3568645"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07F1FEE-9017-8A43-95EE-67958D5A9034}"/>
                </a:ext>
              </a:extLst>
            </p:cNvPr>
            <p:cNvCxnSpPr>
              <a:cxnSpLocks/>
            </p:cNvCxnSpPr>
            <p:nvPr/>
          </p:nvCxnSpPr>
          <p:spPr>
            <a:xfrm>
              <a:off x="5017430" y="1662279"/>
              <a:ext cx="282610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4A3F70B-D3A9-AD47-A72A-7BA2E499238E}"/>
                </a:ext>
              </a:extLst>
            </p:cNvPr>
            <p:cNvCxnSpPr>
              <a:cxnSpLocks/>
            </p:cNvCxnSpPr>
            <p:nvPr/>
          </p:nvCxnSpPr>
          <p:spPr>
            <a:xfrm>
              <a:off x="5693495" y="2568518"/>
              <a:ext cx="21500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9075524-C3B8-3C4E-A8F7-2F39F3BE7AE2}"/>
                </a:ext>
              </a:extLst>
            </p:cNvPr>
            <p:cNvCxnSpPr>
              <a:cxnSpLocks/>
            </p:cNvCxnSpPr>
            <p:nvPr/>
          </p:nvCxnSpPr>
          <p:spPr>
            <a:xfrm>
              <a:off x="6436037" y="3474758"/>
              <a:ext cx="14074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49767DC-EB58-BC4C-B4E5-7C46F16A09B9}"/>
                </a:ext>
              </a:extLst>
            </p:cNvPr>
            <p:cNvCxnSpPr>
              <a:cxnSpLocks/>
            </p:cNvCxnSpPr>
            <p:nvPr/>
          </p:nvCxnSpPr>
          <p:spPr>
            <a:xfrm>
              <a:off x="7158255" y="4380997"/>
              <a:ext cx="68527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5" name="Elbow Connector 84">
              <a:extLst>
                <a:ext uri="{FF2B5EF4-FFF2-40B4-BE49-F238E27FC236}">
                  <a16:creationId xmlns:a16="http://schemas.microsoft.com/office/drawing/2014/main" id="{0ECDB9F4-3F46-5742-814C-9556F4322A27}"/>
                </a:ext>
              </a:extLst>
            </p:cNvPr>
            <p:cNvCxnSpPr>
              <a:cxnSpLocks/>
            </p:cNvCxnSpPr>
            <p:nvPr/>
          </p:nvCxnSpPr>
          <p:spPr>
            <a:xfrm flipV="1">
              <a:off x="2856281" y="756039"/>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0860CFDF-B319-F54B-869B-CE1AA36F685C}"/>
                </a:ext>
              </a:extLst>
            </p:cNvPr>
            <p:cNvCxnSpPr>
              <a:cxnSpLocks/>
            </p:cNvCxnSpPr>
            <p:nvPr/>
          </p:nvCxnSpPr>
          <p:spPr>
            <a:xfrm>
              <a:off x="7158255" y="6194670"/>
              <a:ext cx="685278" cy="278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7" name="Elbow Connector 86">
              <a:extLst>
                <a:ext uri="{FF2B5EF4-FFF2-40B4-BE49-F238E27FC236}">
                  <a16:creationId xmlns:a16="http://schemas.microsoft.com/office/drawing/2014/main" id="{682F4E32-A58D-B042-B47C-E85A01A6C7B3}"/>
                </a:ext>
              </a:extLst>
            </p:cNvPr>
            <p:cNvCxnSpPr>
              <a:cxnSpLocks/>
            </p:cNvCxnSpPr>
            <p:nvPr/>
          </p:nvCxnSpPr>
          <p:spPr>
            <a:xfrm>
              <a:off x="2892272" y="1658303"/>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8" name="Elbow Connector 87">
              <a:extLst>
                <a:ext uri="{FF2B5EF4-FFF2-40B4-BE49-F238E27FC236}">
                  <a16:creationId xmlns:a16="http://schemas.microsoft.com/office/drawing/2014/main" id="{21F13263-E5B2-C643-9263-66F1A98EAA23}"/>
                </a:ext>
              </a:extLst>
            </p:cNvPr>
            <p:cNvCxnSpPr>
              <a:cxnSpLocks/>
            </p:cNvCxnSpPr>
            <p:nvPr/>
          </p:nvCxnSpPr>
          <p:spPr>
            <a:xfrm flipV="1">
              <a:off x="3565585" y="1662279"/>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9" name="Elbow Connector 88">
              <a:extLst>
                <a:ext uri="{FF2B5EF4-FFF2-40B4-BE49-F238E27FC236}">
                  <a16:creationId xmlns:a16="http://schemas.microsoft.com/office/drawing/2014/main" id="{6F7839EE-979E-294E-AD56-4E213D7B1F6D}"/>
                </a:ext>
              </a:extLst>
            </p:cNvPr>
            <p:cNvCxnSpPr>
              <a:cxnSpLocks/>
            </p:cNvCxnSpPr>
            <p:nvPr/>
          </p:nvCxnSpPr>
          <p:spPr>
            <a:xfrm>
              <a:off x="3601575" y="2564544"/>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0" name="Elbow Connector 89">
              <a:extLst>
                <a:ext uri="{FF2B5EF4-FFF2-40B4-BE49-F238E27FC236}">
                  <a16:creationId xmlns:a16="http://schemas.microsoft.com/office/drawing/2014/main" id="{D04C12F7-4B9A-4F46-A8DF-A58EC1B1359A}"/>
                </a:ext>
              </a:extLst>
            </p:cNvPr>
            <p:cNvCxnSpPr>
              <a:cxnSpLocks/>
            </p:cNvCxnSpPr>
            <p:nvPr/>
          </p:nvCxnSpPr>
          <p:spPr>
            <a:xfrm flipV="1">
              <a:off x="4274888" y="2568518"/>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1" name="Elbow Connector 90">
              <a:extLst>
                <a:ext uri="{FF2B5EF4-FFF2-40B4-BE49-F238E27FC236}">
                  <a16:creationId xmlns:a16="http://schemas.microsoft.com/office/drawing/2014/main" id="{C82AD892-1675-0F4E-B666-EA29F5DB672A}"/>
                </a:ext>
              </a:extLst>
            </p:cNvPr>
            <p:cNvCxnSpPr>
              <a:cxnSpLocks/>
            </p:cNvCxnSpPr>
            <p:nvPr/>
          </p:nvCxnSpPr>
          <p:spPr>
            <a:xfrm>
              <a:off x="4320562" y="3466656"/>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2" name="Elbow Connector 91">
              <a:extLst>
                <a:ext uri="{FF2B5EF4-FFF2-40B4-BE49-F238E27FC236}">
                  <a16:creationId xmlns:a16="http://schemas.microsoft.com/office/drawing/2014/main" id="{AD3C9634-19F6-5845-833B-F9FF18DD9300}"/>
                </a:ext>
              </a:extLst>
            </p:cNvPr>
            <p:cNvCxnSpPr>
              <a:cxnSpLocks/>
            </p:cNvCxnSpPr>
            <p:nvPr/>
          </p:nvCxnSpPr>
          <p:spPr>
            <a:xfrm flipV="1">
              <a:off x="5017430" y="3474758"/>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3" name="Elbow Connector 92">
              <a:extLst>
                <a:ext uri="{FF2B5EF4-FFF2-40B4-BE49-F238E27FC236}">
                  <a16:creationId xmlns:a16="http://schemas.microsoft.com/office/drawing/2014/main" id="{821206C6-F6E5-A641-A806-88F4BADAA852}"/>
                </a:ext>
              </a:extLst>
            </p:cNvPr>
            <p:cNvCxnSpPr>
              <a:cxnSpLocks/>
            </p:cNvCxnSpPr>
            <p:nvPr/>
          </p:nvCxnSpPr>
          <p:spPr>
            <a:xfrm>
              <a:off x="5063583" y="4379011"/>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4" name="Elbow Connector 93">
              <a:extLst>
                <a:ext uri="{FF2B5EF4-FFF2-40B4-BE49-F238E27FC236}">
                  <a16:creationId xmlns:a16="http://schemas.microsoft.com/office/drawing/2014/main" id="{C022F7BE-E8EA-944E-9761-D2781DD1C389}"/>
                </a:ext>
              </a:extLst>
            </p:cNvPr>
            <p:cNvCxnSpPr>
              <a:cxnSpLocks/>
            </p:cNvCxnSpPr>
            <p:nvPr/>
          </p:nvCxnSpPr>
          <p:spPr>
            <a:xfrm flipV="1">
              <a:off x="5739648" y="4380997"/>
              <a:ext cx="1451845" cy="906241"/>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5" name="Elbow Connector 94">
              <a:extLst>
                <a:ext uri="{FF2B5EF4-FFF2-40B4-BE49-F238E27FC236}">
                  <a16:creationId xmlns:a16="http://schemas.microsoft.com/office/drawing/2014/main" id="{3A296CA7-5A19-9A49-98D5-46C0608A12AA}"/>
                </a:ext>
              </a:extLst>
            </p:cNvPr>
            <p:cNvCxnSpPr>
              <a:cxnSpLocks/>
            </p:cNvCxnSpPr>
            <p:nvPr/>
          </p:nvCxnSpPr>
          <p:spPr>
            <a:xfrm>
              <a:off x="5785801" y="5287238"/>
              <a:ext cx="1372454" cy="910215"/>
            </a:xfrm>
            <a:prstGeom prst="bentConnector3">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116" name="Oval 115">
            <a:extLst>
              <a:ext uri="{FF2B5EF4-FFF2-40B4-BE49-F238E27FC236}">
                <a16:creationId xmlns:a16="http://schemas.microsoft.com/office/drawing/2014/main" id="{5C271613-18D8-FD48-8CD3-C09F54569E35}"/>
              </a:ext>
            </a:extLst>
          </p:cNvPr>
          <p:cNvSpPr/>
          <p:nvPr/>
        </p:nvSpPr>
        <p:spPr>
          <a:xfrm>
            <a:off x="4936754" y="145330"/>
            <a:ext cx="177866" cy="149435"/>
          </a:xfrm>
          <a:prstGeom prst="ellipse">
            <a:avLst/>
          </a:prstGeom>
          <a:solidFill>
            <a:srgbClr val="CA292A"/>
          </a:solidFill>
          <a:ln>
            <a:solidFill>
              <a:srgbClr val="CA2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B8C68E7-2D5D-3544-8F1F-4B1E7BFAF199}"/>
              </a:ext>
            </a:extLst>
          </p:cNvPr>
          <p:cNvSpPr/>
          <p:nvPr/>
        </p:nvSpPr>
        <p:spPr>
          <a:xfrm>
            <a:off x="4934078" y="784160"/>
            <a:ext cx="177866" cy="149435"/>
          </a:xfrm>
          <a:prstGeom prst="ellipse">
            <a:avLst/>
          </a:prstGeom>
          <a:solidFill>
            <a:srgbClr val="673B90"/>
          </a:solidFill>
          <a:ln>
            <a:solidFill>
              <a:srgbClr val="673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809337F-8764-5E42-AA66-F742E566ABFD}"/>
              </a:ext>
            </a:extLst>
          </p:cNvPr>
          <p:cNvSpPr/>
          <p:nvPr/>
        </p:nvSpPr>
        <p:spPr>
          <a:xfrm>
            <a:off x="4934078" y="1467910"/>
            <a:ext cx="177866" cy="149435"/>
          </a:xfrm>
          <a:prstGeom prst="ellipse">
            <a:avLst/>
          </a:prstGeom>
          <a:solidFill>
            <a:srgbClr val="4D59A3"/>
          </a:solidFill>
          <a:ln>
            <a:solidFill>
              <a:srgbClr val="4D59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9F1148A-C572-114F-BD28-5C15AA66F952}"/>
              </a:ext>
            </a:extLst>
          </p:cNvPr>
          <p:cNvSpPr/>
          <p:nvPr/>
        </p:nvSpPr>
        <p:spPr>
          <a:xfrm>
            <a:off x="4934078" y="2137405"/>
            <a:ext cx="177866" cy="149435"/>
          </a:xfrm>
          <a:prstGeom prst="ellipse">
            <a:avLst/>
          </a:prstGeom>
          <a:solidFill>
            <a:srgbClr val="5DA0D9"/>
          </a:solidFill>
          <a:ln>
            <a:solidFill>
              <a:srgbClr val="5DA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1FABBF9-19E6-F349-943E-F0336A896A69}"/>
              </a:ext>
            </a:extLst>
          </p:cNvPr>
          <p:cNvSpPr/>
          <p:nvPr/>
        </p:nvSpPr>
        <p:spPr>
          <a:xfrm>
            <a:off x="4934078" y="2806899"/>
            <a:ext cx="177866" cy="149435"/>
          </a:xfrm>
          <a:prstGeom prst="ellipse">
            <a:avLst/>
          </a:prstGeom>
          <a:solidFill>
            <a:srgbClr val="9A9B41"/>
          </a:solidFill>
          <a:ln>
            <a:solidFill>
              <a:srgbClr val="9A9B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93F8BF9-0982-6F45-8BE9-361032BEA823}"/>
              </a:ext>
            </a:extLst>
          </p:cNvPr>
          <p:cNvSpPr/>
          <p:nvPr/>
        </p:nvSpPr>
        <p:spPr>
          <a:xfrm>
            <a:off x="4936754" y="3988778"/>
            <a:ext cx="177866" cy="149435"/>
          </a:xfrm>
          <a:prstGeom prst="ellipse">
            <a:avLst/>
          </a:prstGeom>
          <a:solidFill>
            <a:srgbClr val="6BB152"/>
          </a:solidFill>
          <a:ln>
            <a:solidFill>
              <a:srgbClr val="6BB1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D7B5264B-A552-F644-9C86-19FC8B721D4B}"/>
              </a:ext>
            </a:extLst>
          </p:cNvPr>
          <p:cNvSpPr txBox="1"/>
          <p:nvPr/>
        </p:nvSpPr>
        <p:spPr>
          <a:xfrm>
            <a:off x="4162604" y="50568"/>
            <a:ext cx="200758" cy="234477"/>
          </a:xfrm>
          <a:prstGeom prst="rect">
            <a:avLst/>
          </a:prstGeom>
          <a:noFill/>
        </p:spPr>
        <p:txBody>
          <a:bodyPr wrap="none" rtlCol="0">
            <a:spAutoFit/>
          </a:bodyPr>
          <a:lstStyle/>
          <a:p>
            <a:r>
              <a:rPr lang="en-US" dirty="0"/>
              <a:t>5</a:t>
            </a:r>
          </a:p>
        </p:txBody>
      </p:sp>
      <p:sp>
        <p:nvSpPr>
          <p:cNvPr id="123" name="TextBox 122">
            <a:extLst>
              <a:ext uri="{FF2B5EF4-FFF2-40B4-BE49-F238E27FC236}">
                <a16:creationId xmlns:a16="http://schemas.microsoft.com/office/drawing/2014/main" id="{C6366FA0-DCEA-EC42-B5C3-E7ABA995B1DB}"/>
              </a:ext>
            </a:extLst>
          </p:cNvPr>
          <p:cNvSpPr txBox="1"/>
          <p:nvPr/>
        </p:nvSpPr>
        <p:spPr>
          <a:xfrm>
            <a:off x="4160132" y="720197"/>
            <a:ext cx="200758" cy="234477"/>
          </a:xfrm>
          <a:prstGeom prst="rect">
            <a:avLst/>
          </a:prstGeom>
          <a:noFill/>
        </p:spPr>
        <p:txBody>
          <a:bodyPr wrap="none" rtlCol="0">
            <a:spAutoFit/>
          </a:bodyPr>
          <a:lstStyle/>
          <a:p>
            <a:r>
              <a:rPr lang="en-US" dirty="0"/>
              <a:t>1</a:t>
            </a:r>
          </a:p>
        </p:txBody>
      </p:sp>
      <p:sp>
        <p:nvSpPr>
          <p:cNvPr id="124" name="TextBox 123">
            <a:extLst>
              <a:ext uri="{FF2B5EF4-FFF2-40B4-BE49-F238E27FC236}">
                <a16:creationId xmlns:a16="http://schemas.microsoft.com/office/drawing/2014/main" id="{352C008C-BE2E-AA46-92C5-2954B4E19570}"/>
              </a:ext>
            </a:extLst>
          </p:cNvPr>
          <p:cNvSpPr txBox="1"/>
          <p:nvPr/>
        </p:nvSpPr>
        <p:spPr>
          <a:xfrm>
            <a:off x="4155913" y="1405868"/>
            <a:ext cx="200758" cy="234477"/>
          </a:xfrm>
          <a:prstGeom prst="rect">
            <a:avLst/>
          </a:prstGeom>
          <a:noFill/>
        </p:spPr>
        <p:txBody>
          <a:bodyPr wrap="none" rtlCol="0">
            <a:spAutoFit/>
          </a:bodyPr>
          <a:lstStyle/>
          <a:p>
            <a:r>
              <a:rPr lang="en-US" dirty="0"/>
              <a:t>2</a:t>
            </a:r>
          </a:p>
        </p:txBody>
      </p:sp>
      <p:sp>
        <p:nvSpPr>
          <p:cNvPr id="125" name="TextBox 124">
            <a:extLst>
              <a:ext uri="{FF2B5EF4-FFF2-40B4-BE49-F238E27FC236}">
                <a16:creationId xmlns:a16="http://schemas.microsoft.com/office/drawing/2014/main" id="{14C587EF-5932-4144-9574-A1123E1DD436}"/>
              </a:ext>
            </a:extLst>
          </p:cNvPr>
          <p:cNvSpPr txBox="1"/>
          <p:nvPr/>
        </p:nvSpPr>
        <p:spPr>
          <a:xfrm>
            <a:off x="4161265" y="2073442"/>
            <a:ext cx="200758" cy="234477"/>
          </a:xfrm>
          <a:prstGeom prst="rect">
            <a:avLst/>
          </a:prstGeom>
          <a:noFill/>
        </p:spPr>
        <p:txBody>
          <a:bodyPr wrap="none" rtlCol="0">
            <a:spAutoFit/>
          </a:bodyPr>
          <a:lstStyle/>
          <a:p>
            <a:r>
              <a:rPr lang="en-US" dirty="0"/>
              <a:t>6</a:t>
            </a:r>
          </a:p>
        </p:txBody>
      </p:sp>
      <p:sp>
        <p:nvSpPr>
          <p:cNvPr id="126" name="TextBox 125">
            <a:extLst>
              <a:ext uri="{FF2B5EF4-FFF2-40B4-BE49-F238E27FC236}">
                <a16:creationId xmlns:a16="http://schemas.microsoft.com/office/drawing/2014/main" id="{3DC6C5B7-C9EB-9B45-9D5C-539541B80572}"/>
              </a:ext>
            </a:extLst>
          </p:cNvPr>
          <p:cNvSpPr txBox="1"/>
          <p:nvPr/>
        </p:nvSpPr>
        <p:spPr>
          <a:xfrm>
            <a:off x="4153501" y="2755280"/>
            <a:ext cx="200758" cy="234477"/>
          </a:xfrm>
          <a:prstGeom prst="rect">
            <a:avLst/>
          </a:prstGeom>
          <a:noFill/>
        </p:spPr>
        <p:txBody>
          <a:bodyPr wrap="none" rtlCol="0">
            <a:spAutoFit/>
          </a:bodyPr>
          <a:lstStyle/>
          <a:p>
            <a:r>
              <a:rPr lang="en-US" dirty="0"/>
              <a:t>4</a:t>
            </a:r>
          </a:p>
        </p:txBody>
      </p:sp>
      <p:sp>
        <p:nvSpPr>
          <p:cNvPr id="127" name="TextBox 126">
            <a:extLst>
              <a:ext uri="{FF2B5EF4-FFF2-40B4-BE49-F238E27FC236}">
                <a16:creationId xmlns:a16="http://schemas.microsoft.com/office/drawing/2014/main" id="{1474E33C-1DF6-AA4A-AC67-BEC665ACCCD4}"/>
              </a:ext>
            </a:extLst>
          </p:cNvPr>
          <p:cNvSpPr txBox="1"/>
          <p:nvPr/>
        </p:nvSpPr>
        <p:spPr>
          <a:xfrm>
            <a:off x="4153501" y="4072523"/>
            <a:ext cx="200758" cy="234477"/>
          </a:xfrm>
          <a:prstGeom prst="rect">
            <a:avLst/>
          </a:prstGeom>
          <a:noFill/>
        </p:spPr>
        <p:txBody>
          <a:bodyPr wrap="none" rtlCol="0">
            <a:spAutoFit/>
          </a:bodyPr>
          <a:lstStyle/>
          <a:p>
            <a:r>
              <a:rPr lang="en-US" dirty="0"/>
              <a:t>3</a:t>
            </a:r>
          </a:p>
        </p:txBody>
      </p:sp>
      <p:pic>
        <p:nvPicPr>
          <p:cNvPr id="45" name="Picture 44">
            <a:extLst>
              <a:ext uri="{FF2B5EF4-FFF2-40B4-BE49-F238E27FC236}">
                <a16:creationId xmlns:a16="http://schemas.microsoft.com/office/drawing/2014/main" id="{51F7B4AF-6B7F-AF48-A8E1-3BFD3A3937E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386398" y="1902461"/>
            <a:ext cx="507576" cy="588787"/>
          </a:xfrm>
          <a:prstGeom prst="rect">
            <a:avLst/>
          </a:prstGeom>
        </p:spPr>
      </p:pic>
      <p:pic>
        <p:nvPicPr>
          <p:cNvPr id="46" name="Picture 45">
            <a:extLst>
              <a:ext uri="{FF2B5EF4-FFF2-40B4-BE49-F238E27FC236}">
                <a16:creationId xmlns:a16="http://schemas.microsoft.com/office/drawing/2014/main" id="{4231EEBA-FF9E-3343-8203-137974CD196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t="-1"/>
          <a:stretch/>
        </p:blipFill>
        <p:spPr>
          <a:xfrm>
            <a:off x="4398820" y="-70866"/>
            <a:ext cx="495154" cy="575738"/>
          </a:xfrm>
          <a:prstGeom prst="rect">
            <a:avLst/>
          </a:prstGeom>
        </p:spPr>
      </p:pic>
      <p:sp>
        <p:nvSpPr>
          <p:cNvPr id="47" name="Title 1">
            <a:extLst>
              <a:ext uri="{FF2B5EF4-FFF2-40B4-BE49-F238E27FC236}">
                <a16:creationId xmlns:a16="http://schemas.microsoft.com/office/drawing/2014/main" id="{87D911B2-A042-0A44-808E-F297E7F747DA}"/>
              </a:ext>
            </a:extLst>
          </p:cNvPr>
          <p:cNvSpPr>
            <a:spLocks noGrp="1"/>
          </p:cNvSpPr>
          <p:nvPr>
            <p:ph type="title"/>
          </p:nvPr>
        </p:nvSpPr>
        <p:spPr>
          <a:xfrm>
            <a:off x="5599646" y="365125"/>
            <a:ext cx="5754154" cy="1325563"/>
          </a:xfrm>
        </p:spPr>
        <p:txBody>
          <a:bodyPr>
            <a:normAutofit fontScale="90000"/>
          </a:bodyPr>
          <a:lstStyle/>
          <a:p>
            <a:r>
              <a:rPr lang="en-US" dirty="0"/>
              <a:t>The genetic tree reflects the migration of ancient human populations</a:t>
            </a:r>
          </a:p>
        </p:txBody>
      </p:sp>
      <p:sp>
        <p:nvSpPr>
          <p:cNvPr id="48" name="Rectangle 47">
            <a:extLst>
              <a:ext uri="{FF2B5EF4-FFF2-40B4-BE49-F238E27FC236}">
                <a16:creationId xmlns:a16="http://schemas.microsoft.com/office/drawing/2014/main" id="{B28CBA87-0DA0-D748-8296-F53077A40796}"/>
              </a:ext>
            </a:extLst>
          </p:cNvPr>
          <p:cNvSpPr/>
          <p:nvPr/>
        </p:nvSpPr>
        <p:spPr>
          <a:xfrm>
            <a:off x="5599646" y="5437831"/>
            <a:ext cx="6592354" cy="1200329"/>
          </a:xfrm>
          <a:prstGeom prst="rect">
            <a:avLst/>
          </a:prstGeom>
        </p:spPr>
        <p:txBody>
          <a:bodyPr wrap="square">
            <a:spAutoFit/>
          </a:bodyPr>
          <a:lstStyle/>
          <a:p>
            <a:r>
              <a:rPr lang="en-US" sz="2400" dirty="0"/>
              <a:t>Many current human populations are </a:t>
            </a:r>
            <a:r>
              <a:rPr lang="en-US" sz="2400" b="1" dirty="0"/>
              <a:t>admixed</a:t>
            </a:r>
            <a:r>
              <a:rPr lang="en-US" sz="2400" dirty="0"/>
              <a:t>, formed from the exchange of genes between previously geographically separated populations</a:t>
            </a:r>
            <a:endParaRPr lang="en-US" sz="2400" b="1" dirty="0"/>
          </a:p>
        </p:txBody>
      </p:sp>
      <p:pic>
        <p:nvPicPr>
          <p:cNvPr id="1028" name="Picture 4" descr="Early Human Migration - World History Encyclopedia">
            <a:extLst>
              <a:ext uri="{FF2B5EF4-FFF2-40B4-BE49-F238E27FC236}">
                <a16:creationId xmlns:a16="http://schemas.microsoft.com/office/drawing/2014/main" id="{B85FA0FB-E95C-5540-9783-DFB446D5652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417549" y="2011802"/>
            <a:ext cx="6544319" cy="341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7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0C11-0B07-4922-9EF1-3A3CF592270A}"/>
              </a:ext>
            </a:extLst>
          </p:cNvPr>
          <p:cNvSpPr>
            <a:spLocks noGrp="1"/>
          </p:cNvSpPr>
          <p:nvPr>
            <p:ph type="title"/>
          </p:nvPr>
        </p:nvSpPr>
        <p:spPr/>
        <p:txBody>
          <a:bodyPr/>
          <a:lstStyle/>
          <a:p>
            <a:r>
              <a:rPr lang="en-US" dirty="0">
                <a:cs typeface="Calibri Light"/>
              </a:rPr>
              <a:t>What are the main take aways?</a:t>
            </a:r>
            <a:endParaRPr lang="en-US" dirty="0"/>
          </a:p>
        </p:txBody>
      </p:sp>
      <p:pic>
        <p:nvPicPr>
          <p:cNvPr id="3" name="Graphic 3" descr="Thought bubble with solid fill">
            <a:extLst>
              <a:ext uri="{FF2B5EF4-FFF2-40B4-BE49-F238E27FC236}">
                <a16:creationId xmlns:a16="http://schemas.microsoft.com/office/drawing/2014/main" id="{E7C2E675-7360-4143-9059-E138E01CF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0345" y="1222665"/>
            <a:ext cx="5636490" cy="5636490"/>
          </a:xfrm>
          <a:prstGeom prst="rect">
            <a:avLst/>
          </a:prstGeom>
        </p:spPr>
      </p:pic>
      <p:sp>
        <p:nvSpPr>
          <p:cNvPr id="4" name="TextBox 3">
            <a:extLst>
              <a:ext uri="{FF2B5EF4-FFF2-40B4-BE49-F238E27FC236}">
                <a16:creationId xmlns:a16="http://schemas.microsoft.com/office/drawing/2014/main" id="{A2EBAA6E-CA3A-4400-9240-F0AB55DD8CDC}"/>
              </a:ext>
            </a:extLst>
          </p:cNvPr>
          <p:cNvSpPr txBox="1"/>
          <p:nvPr/>
        </p:nvSpPr>
        <p:spPr>
          <a:xfrm>
            <a:off x="4551218" y="283094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FFFFFF"/>
                </a:solidFill>
              </a:rPr>
              <a:t>5-minute Discussion </a:t>
            </a:r>
            <a:endParaRPr lang="en-US" sz="3600" b="1" dirty="0">
              <a:solidFill>
                <a:srgbClr val="FFFFFF"/>
              </a:solidFill>
              <a:cs typeface="Calibri"/>
            </a:endParaRPr>
          </a:p>
        </p:txBody>
      </p:sp>
    </p:spTree>
    <p:extLst>
      <p:ext uri="{BB962C8B-B14F-4D97-AF65-F5344CB8AC3E}">
        <p14:creationId xmlns:p14="http://schemas.microsoft.com/office/powerpoint/2010/main" val="199110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FED782-0D3A-D34C-AC75-849CEBA49DF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8200" y="1466390"/>
            <a:ext cx="11349323" cy="5486616"/>
          </a:xfrm>
          <a:prstGeom prst="rect">
            <a:avLst/>
          </a:prstGeom>
        </p:spPr>
      </p:pic>
      <p:sp>
        <p:nvSpPr>
          <p:cNvPr id="4" name="Title 1">
            <a:extLst>
              <a:ext uri="{FF2B5EF4-FFF2-40B4-BE49-F238E27FC236}">
                <a16:creationId xmlns:a16="http://schemas.microsoft.com/office/drawing/2014/main" id="{B47C2D52-07A7-EF41-8293-83A78CA0F0E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All organisms descended from a common ancestor </a:t>
            </a:r>
          </a:p>
        </p:txBody>
      </p:sp>
    </p:spTree>
    <p:extLst>
      <p:ext uri="{BB962C8B-B14F-4D97-AF65-F5344CB8AC3E}">
        <p14:creationId xmlns:p14="http://schemas.microsoft.com/office/powerpoint/2010/main" val="59447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DB8B-85BA-CD4D-AE42-E8AF8EBA2D76}"/>
              </a:ext>
            </a:extLst>
          </p:cNvPr>
          <p:cNvSpPr>
            <a:spLocks noGrp="1"/>
          </p:cNvSpPr>
          <p:nvPr>
            <p:ph type="title"/>
          </p:nvPr>
        </p:nvSpPr>
        <p:spPr/>
        <p:txBody>
          <a:bodyPr/>
          <a:lstStyle/>
          <a:p>
            <a:r>
              <a:rPr lang="en-US" dirty="0"/>
              <a:t>We use phylogenies to show descent from a common ancestor</a:t>
            </a:r>
          </a:p>
        </p:txBody>
      </p:sp>
      <p:sp>
        <p:nvSpPr>
          <p:cNvPr id="4" name="Content Placeholder 2">
            <a:extLst>
              <a:ext uri="{FF2B5EF4-FFF2-40B4-BE49-F238E27FC236}">
                <a16:creationId xmlns:a16="http://schemas.microsoft.com/office/drawing/2014/main" id="{BF901301-F35D-9647-8223-A6FEE075D4EE}"/>
              </a:ext>
            </a:extLst>
          </p:cNvPr>
          <p:cNvSpPr>
            <a:spLocks noGrp="1"/>
          </p:cNvSpPr>
          <p:nvPr>
            <p:ph idx="1"/>
          </p:nvPr>
        </p:nvSpPr>
        <p:spPr>
          <a:xfrm>
            <a:off x="838200" y="2092145"/>
            <a:ext cx="4707577" cy="3672608"/>
          </a:xfrm>
        </p:spPr>
        <p:txBody>
          <a:bodyPr>
            <a:normAutofit/>
          </a:bodyPr>
          <a:lstStyle/>
          <a:p>
            <a:pPr marL="0" indent="0">
              <a:buNone/>
            </a:pPr>
            <a:r>
              <a:rPr lang="en-US" b="1" dirty="0"/>
              <a:t>Phylogeny:</a:t>
            </a:r>
            <a:r>
              <a:rPr lang="en-US" dirty="0"/>
              <a:t> a visual hypothesis of the evolutionary history of a group of species, populations, or genes</a:t>
            </a:r>
          </a:p>
          <a:p>
            <a:pPr marL="0" indent="0">
              <a:buNone/>
            </a:pPr>
            <a:endParaRPr lang="en-US" dirty="0"/>
          </a:p>
          <a:p>
            <a:pPr marL="0" indent="0">
              <a:buNone/>
            </a:pPr>
            <a:r>
              <a:rPr lang="en-US" dirty="0"/>
              <a:t>A </a:t>
            </a:r>
            <a:r>
              <a:rPr lang="en-US" b="1" dirty="0"/>
              <a:t>branch point (   )</a:t>
            </a:r>
            <a:r>
              <a:rPr lang="en-US" dirty="0"/>
              <a:t> represents the common ancestor between two groups</a:t>
            </a:r>
          </a:p>
        </p:txBody>
      </p:sp>
      <p:pic>
        <p:nvPicPr>
          <p:cNvPr id="5" name="Picture 4">
            <a:extLst>
              <a:ext uri="{FF2B5EF4-FFF2-40B4-BE49-F238E27FC236}">
                <a16:creationId xmlns:a16="http://schemas.microsoft.com/office/drawing/2014/main" id="{225AB2C2-1C2B-6F4F-BE39-9C8F00331B8D}"/>
              </a:ext>
            </a:extLst>
          </p:cNvPr>
          <p:cNvPicPr>
            <a:picLocks noChangeAspect="1"/>
          </p:cNvPicPr>
          <p:nvPr/>
        </p:nvPicPr>
        <p:blipFill>
          <a:blip r:embed="rId3"/>
          <a:stretch>
            <a:fillRect/>
          </a:stretch>
        </p:blipFill>
        <p:spPr>
          <a:xfrm>
            <a:off x="6082217" y="1364024"/>
            <a:ext cx="5271583" cy="5128851"/>
          </a:xfrm>
          <a:prstGeom prst="rect">
            <a:avLst/>
          </a:prstGeom>
        </p:spPr>
      </p:pic>
      <p:pic>
        <p:nvPicPr>
          <p:cNvPr id="6" name="Picture 5">
            <a:extLst>
              <a:ext uri="{FF2B5EF4-FFF2-40B4-BE49-F238E27FC236}">
                <a16:creationId xmlns:a16="http://schemas.microsoft.com/office/drawing/2014/main" id="{0E51FD32-7701-E045-AB03-49AEC81877C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73493" y="4378991"/>
            <a:ext cx="231235" cy="218564"/>
          </a:xfrm>
          <a:prstGeom prst="rect">
            <a:avLst/>
          </a:prstGeom>
        </p:spPr>
      </p:pic>
    </p:spTree>
    <p:extLst>
      <p:ext uri="{BB962C8B-B14F-4D97-AF65-F5344CB8AC3E}">
        <p14:creationId xmlns:p14="http://schemas.microsoft.com/office/powerpoint/2010/main" val="172931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AF8E-75AF-AC40-BD76-2A8ADF5D2FD0}"/>
              </a:ext>
            </a:extLst>
          </p:cNvPr>
          <p:cNvSpPr>
            <a:spLocks noGrp="1"/>
          </p:cNvSpPr>
          <p:nvPr>
            <p:ph type="title"/>
          </p:nvPr>
        </p:nvSpPr>
        <p:spPr/>
        <p:txBody>
          <a:bodyPr/>
          <a:lstStyle/>
          <a:p>
            <a:r>
              <a:rPr lang="en-US" dirty="0"/>
              <a:t>Phylogenies are built on shared traits</a:t>
            </a:r>
          </a:p>
        </p:txBody>
      </p:sp>
      <p:sp>
        <p:nvSpPr>
          <p:cNvPr id="3" name="Content Placeholder 2">
            <a:extLst>
              <a:ext uri="{FF2B5EF4-FFF2-40B4-BE49-F238E27FC236}">
                <a16:creationId xmlns:a16="http://schemas.microsoft.com/office/drawing/2014/main" id="{C8A4FB14-352C-D847-9C2B-52798FC72897}"/>
              </a:ext>
            </a:extLst>
          </p:cNvPr>
          <p:cNvSpPr txBox="1">
            <a:spLocks/>
          </p:cNvSpPr>
          <p:nvPr/>
        </p:nvSpPr>
        <p:spPr>
          <a:xfrm>
            <a:off x="838200" y="2214155"/>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Synapomorphy: </a:t>
            </a:r>
            <a:r>
              <a:rPr lang="en-US" dirty="0"/>
              <a:t>trait shared by all groups with a shared ancestor</a:t>
            </a:r>
            <a:endParaRPr lang="en-US" b="1" dirty="0"/>
          </a:p>
          <a:p>
            <a:pPr marL="0" indent="0">
              <a:buNone/>
            </a:pPr>
            <a:endParaRPr lang="en-US" b="1" dirty="0"/>
          </a:p>
          <a:p>
            <a:pPr marL="0" indent="0">
              <a:buNone/>
            </a:pPr>
            <a:r>
              <a:rPr lang="en-US" b="1" dirty="0"/>
              <a:t>Homologous traits</a:t>
            </a:r>
            <a:r>
              <a:rPr lang="en-US" dirty="0"/>
              <a:t>: traits similar due to common ancestry</a:t>
            </a:r>
          </a:p>
          <a:p>
            <a:r>
              <a:rPr lang="en-US" dirty="0"/>
              <a:t>Morphological</a:t>
            </a:r>
          </a:p>
          <a:p>
            <a:r>
              <a:rPr lang="en-US" dirty="0"/>
              <a:t>Molecular</a:t>
            </a:r>
          </a:p>
          <a:p>
            <a:endParaRPr lang="en-US" dirty="0"/>
          </a:p>
          <a:p>
            <a:pPr marL="0" indent="0">
              <a:buNone/>
            </a:pPr>
            <a:endParaRPr lang="en-US" dirty="0"/>
          </a:p>
          <a:p>
            <a:endParaRPr lang="en-US" dirty="0"/>
          </a:p>
        </p:txBody>
      </p:sp>
      <p:pic>
        <p:nvPicPr>
          <p:cNvPr id="4" name="Picture 2" descr="2.3 Character Mapping - Digital Atlas of Ancient Life">
            <a:extLst>
              <a:ext uri="{FF2B5EF4-FFF2-40B4-BE49-F238E27FC236}">
                <a16:creationId xmlns:a16="http://schemas.microsoft.com/office/drawing/2014/main" id="{6C0C112B-F539-7840-83BB-C70E536AB50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067299" y="1833155"/>
            <a:ext cx="62865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08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AF8E-75AF-AC40-BD76-2A8ADF5D2FD0}"/>
              </a:ext>
            </a:extLst>
          </p:cNvPr>
          <p:cNvSpPr>
            <a:spLocks noGrp="1"/>
          </p:cNvSpPr>
          <p:nvPr>
            <p:ph type="title"/>
          </p:nvPr>
        </p:nvSpPr>
        <p:spPr/>
        <p:txBody>
          <a:bodyPr/>
          <a:lstStyle/>
          <a:p>
            <a:r>
              <a:rPr lang="en-US" dirty="0"/>
              <a:t>Phylogenies try to avoid being built on analogous traits</a:t>
            </a:r>
          </a:p>
        </p:txBody>
      </p:sp>
      <p:sp>
        <p:nvSpPr>
          <p:cNvPr id="3" name="Content Placeholder 2">
            <a:extLst>
              <a:ext uri="{FF2B5EF4-FFF2-40B4-BE49-F238E27FC236}">
                <a16:creationId xmlns:a16="http://schemas.microsoft.com/office/drawing/2014/main" id="{C8A4FB14-352C-D847-9C2B-52798FC72897}"/>
              </a:ext>
            </a:extLst>
          </p:cNvPr>
          <p:cNvSpPr txBox="1">
            <a:spLocks/>
          </p:cNvSpPr>
          <p:nvPr/>
        </p:nvSpPr>
        <p:spPr>
          <a:xfrm>
            <a:off x="817011" y="2220620"/>
            <a:ext cx="5764481" cy="18953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Analogous traits</a:t>
            </a:r>
            <a:r>
              <a:rPr lang="en-US" dirty="0"/>
              <a:t>: traits similar due to adaptation to similar environments but in different evolutionary lineages</a:t>
            </a:r>
          </a:p>
          <a:p>
            <a:pPr marL="0" indent="0">
              <a:buNone/>
            </a:pPr>
            <a:endParaRPr lang="en-US" dirty="0"/>
          </a:p>
          <a:p>
            <a:endParaRPr lang="en-US" dirty="0"/>
          </a:p>
        </p:txBody>
      </p:sp>
      <p:pic>
        <p:nvPicPr>
          <p:cNvPr id="1026" name="Picture 2" descr="Mammal tree of life">
            <a:extLst>
              <a:ext uri="{FF2B5EF4-FFF2-40B4-BE49-F238E27FC236}">
                <a16:creationId xmlns:a16="http://schemas.microsoft.com/office/drawing/2014/main" id="{C06EB870-1EBA-C74C-959C-CFAE5B5EBC9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6602681" y="1548184"/>
            <a:ext cx="4792765" cy="4595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6FCBE9-BA54-1847-845A-676A5F571A03}"/>
              </a:ext>
            </a:extLst>
          </p:cNvPr>
          <p:cNvPicPr>
            <a:picLocks noChangeAspect="1"/>
          </p:cNvPicPr>
          <p:nvPr/>
        </p:nvPicPr>
        <p:blipFill>
          <a:blip r:embed="rId4"/>
          <a:stretch>
            <a:fillRect/>
          </a:stretch>
        </p:blipFill>
        <p:spPr>
          <a:xfrm>
            <a:off x="838200" y="3947160"/>
            <a:ext cx="5431590" cy="2545715"/>
          </a:xfrm>
          <a:prstGeom prst="rect">
            <a:avLst/>
          </a:prstGeom>
        </p:spPr>
      </p:pic>
      <p:pic>
        <p:nvPicPr>
          <p:cNvPr id="9" name="Picture 8">
            <a:extLst>
              <a:ext uri="{FF2B5EF4-FFF2-40B4-BE49-F238E27FC236}">
                <a16:creationId xmlns:a16="http://schemas.microsoft.com/office/drawing/2014/main" id="{E9CBB519-D35E-A740-B459-8251C940E97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1416635" y="3429000"/>
            <a:ext cx="552778" cy="518159"/>
          </a:xfrm>
          <a:prstGeom prst="rect">
            <a:avLst/>
          </a:prstGeom>
        </p:spPr>
      </p:pic>
      <p:pic>
        <p:nvPicPr>
          <p:cNvPr id="10" name="Picture 9">
            <a:extLst>
              <a:ext uri="{FF2B5EF4-FFF2-40B4-BE49-F238E27FC236}">
                <a16:creationId xmlns:a16="http://schemas.microsoft.com/office/drawing/2014/main" id="{A15ACA82-0A6D-7E4B-885C-705F4D034F6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581492" y="4645908"/>
            <a:ext cx="552778" cy="518160"/>
          </a:xfrm>
          <a:prstGeom prst="rect">
            <a:avLst/>
          </a:prstGeom>
        </p:spPr>
      </p:pic>
    </p:spTree>
    <p:extLst>
      <p:ext uri="{BB962C8B-B14F-4D97-AF65-F5344CB8AC3E}">
        <p14:creationId xmlns:p14="http://schemas.microsoft.com/office/powerpoint/2010/main" val="202201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grpSp>
        <p:nvGrpSpPr>
          <p:cNvPr id="3" name="Group 2">
            <a:extLst>
              <a:ext uri="{FF2B5EF4-FFF2-40B4-BE49-F238E27FC236}">
                <a16:creationId xmlns:a16="http://schemas.microsoft.com/office/drawing/2014/main" id="{5615EB96-EDF8-F448-9F0F-8F06A15C98A2}"/>
              </a:ext>
            </a:extLst>
          </p:cNvPr>
          <p:cNvGrpSpPr/>
          <p:nvPr/>
        </p:nvGrpSpPr>
        <p:grpSpPr>
          <a:xfrm>
            <a:off x="6743379" y="1690688"/>
            <a:ext cx="4768121" cy="2984100"/>
            <a:chOff x="6038850" y="3406400"/>
            <a:chExt cx="3295142" cy="2062245"/>
          </a:xfrm>
        </p:grpSpPr>
        <p:pic>
          <p:nvPicPr>
            <p:cNvPr id="4" name="Picture 3">
              <a:extLst>
                <a:ext uri="{FF2B5EF4-FFF2-40B4-BE49-F238E27FC236}">
                  <a16:creationId xmlns:a16="http://schemas.microsoft.com/office/drawing/2014/main" id="{A0EEC70F-24C5-2345-B984-BC81F11A863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38850" y="3477257"/>
              <a:ext cx="3295142" cy="1991388"/>
            </a:xfrm>
            <a:prstGeom prst="rect">
              <a:avLst/>
            </a:prstGeom>
          </p:spPr>
        </p:pic>
        <p:sp>
          <p:nvSpPr>
            <p:cNvPr id="5" name="TextBox 4">
              <a:extLst>
                <a:ext uri="{FF2B5EF4-FFF2-40B4-BE49-F238E27FC236}">
                  <a16:creationId xmlns:a16="http://schemas.microsoft.com/office/drawing/2014/main" id="{75300482-08B9-1046-B4A0-0BC5734A4F24}"/>
                </a:ext>
              </a:extLst>
            </p:cNvPr>
            <p:cNvSpPr txBox="1"/>
            <p:nvPr/>
          </p:nvSpPr>
          <p:spPr>
            <a:xfrm>
              <a:off x="8608779" y="3406400"/>
              <a:ext cx="301686" cy="369332"/>
            </a:xfrm>
            <a:prstGeom prst="rect">
              <a:avLst/>
            </a:prstGeom>
            <a:noFill/>
          </p:spPr>
          <p:txBody>
            <a:bodyPr wrap="none" rtlCol="0">
              <a:spAutoFit/>
            </a:bodyPr>
            <a:lstStyle/>
            <a:p>
              <a:r>
                <a:rPr lang="en-US" b="1" dirty="0">
                  <a:solidFill>
                    <a:schemeClr val="bg1"/>
                  </a:solidFill>
                </a:rPr>
                <a:t>1</a:t>
              </a:r>
            </a:p>
          </p:txBody>
        </p:sp>
        <p:sp>
          <p:nvSpPr>
            <p:cNvPr id="6" name="TextBox 5">
              <a:extLst>
                <a:ext uri="{FF2B5EF4-FFF2-40B4-BE49-F238E27FC236}">
                  <a16:creationId xmlns:a16="http://schemas.microsoft.com/office/drawing/2014/main" id="{C5D5A4CF-6184-B843-82AE-33CE9F21DFFB}"/>
                </a:ext>
              </a:extLst>
            </p:cNvPr>
            <p:cNvSpPr txBox="1"/>
            <p:nvPr/>
          </p:nvSpPr>
          <p:spPr>
            <a:xfrm>
              <a:off x="8247453" y="4057087"/>
              <a:ext cx="169997" cy="369332"/>
            </a:xfrm>
            <a:prstGeom prst="rect">
              <a:avLst/>
            </a:prstGeom>
            <a:noFill/>
          </p:spPr>
          <p:txBody>
            <a:bodyPr wrap="square" rtlCol="0">
              <a:spAutoFit/>
            </a:bodyPr>
            <a:lstStyle/>
            <a:p>
              <a:r>
                <a:rPr lang="en-US" b="1" dirty="0">
                  <a:solidFill>
                    <a:schemeClr val="bg1"/>
                  </a:solidFill>
                </a:rPr>
                <a:t>2</a:t>
              </a:r>
            </a:p>
          </p:txBody>
        </p:sp>
        <p:sp>
          <p:nvSpPr>
            <p:cNvPr id="7" name="TextBox 6">
              <a:extLst>
                <a:ext uri="{FF2B5EF4-FFF2-40B4-BE49-F238E27FC236}">
                  <a16:creationId xmlns:a16="http://schemas.microsoft.com/office/drawing/2014/main" id="{19AF15FF-172F-4646-B599-D67FC52A9E9B}"/>
                </a:ext>
              </a:extLst>
            </p:cNvPr>
            <p:cNvSpPr txBox="1"/>
            <p:nvPr/>
          </p:nvSpPr>
          <p:spPr>
            <a:xfrm>
              <a:off x="7224415" y="4376678"/>
              <a:ext cx="30168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182A9C86-6130-9941-8A4B-BD50FE41CC2A}"/>
                </a:ext>
              </a:extLst>
            </p:cNvPr>
            <p:cNvSpPr txBox="1"/>
            <p:nvPr/>
          </p:nvSpPr>
          <p:spPr>
            <a:xfrm>
              <a:off x="6826494" y="3910238"/>
              <a:ext cx="301686" cy="369332"/>
            </a:xfrm>
            <a:prstGeom prst="rect">
              <a:avLst/>
            </a:prstGeom>
            <a:noFill/>
          </p:spPr>
          <p:txBody>
            <a:bodyPr wrap="none" rtlCol="0">
              <a:spAutoFit/>
            </a:bodyPr>
            <a:lstStyle/>
            <a:p>
              <a:r>
                <a:rPr lang="en-US" b="1" dirty="0">
                  <a:solidFill>
                    <a:schemeClr val="bg1"/>
                  </a:solidFill>
                </a:rPr>
                <a:t>4</a:t>
              </a:r>
            </a:p>
          </p:txBody>
        </p:sp>
      </p:grpSp>
      <p:sp>
        <p:nvSpPr>
          <p:cNvPr id="10" name="TextBox 9">
            <a:extLst>
              <a:ext uri="{FF2B5EF4-FFF2-40B4-BE49-F238E27FC236}">
                <a16:creationId xmlns:a16="http://schemas.microsoft.com/office/drawing/2014/main" id="{CB305567-5AC9-3840-9CBE-FFBD674329CC}"/>
              </a:ext>
            </a:extLst>
          </p:cNvPr>
          <p:cNvSpPr txBox="1"/>
          <p:nvPr/>
        </p:nvSpPr>
        <p:spPr>
          <a:xfrm>
            <a:off x="6763910" y="4830084"/>
            <a:ext cx="4263090" cy="400110"/>
          </a:xfrm>
          <a:prstGeom prst="rect">
            <a:avLst/>
          </a:prstGeom>
          <a:noFill/>
        </p:spPr>
        <p:txBody>
          <a:bodyPr wrap="none" rtlCol="0">
            <a:spAutoFit/>
          </a:bodyPr>
          <a:lstStyle/>
          <a:p>
            <a:r>
              <a:rPr lang="en-US" sz="2000" dirty="0"/>
              <a:t>Parrots and doves at the Field Museum</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200" y="1690688"/>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endParaRPr lang="en-US" b="1" dirty="0"/>
          </a:p>
          <a:p>
            <a:endParaRPr lang="en-US" dirty="0"/>
          </a:p>
          <a:p>
            <a:pPr marL="0" indent="0">
              <a:buNone/>
            </a:pPr>
            <a:endParaRPr lang="en-US" dirty="0"/>
          </a:p>
          <a:p>
            <a:endParaRPr lang="en-US" dirty="0"/>
          </a:p>
        </p:txBody>
      </p:sp>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2300140708"/>
              </p:ext>
            </p:extLst>
          </p:nvPr>
        </p:nvGraphicFramePr>
        <p:xfrm>
          <a:off x="854008" y="2925372"/>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748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grpSp>
        <p:nvGrpSpPr>
          <p:cNvPr id="3" name="Group 2">
            <a:extLst>
              <a:ext uri="{FF2B5EF4-FFF2-40B4-BE49-F238E27FC236}">
                <a16:creationId xmlns:a16="http://schemas.microsoft.com/office/drawing/2014/main" id="{5615EB96-EDF8-F448-9F0F-8F06A15C98A2}"/>
              </a:ext>
            </a:extLst>
          </p:cNvPr>
          <p:cNvGrpSpPr/>
          <p:nvPr/>
        </p:nvGrpSpPr>
        <p:grpSpPr>
          <a:xfrm>
            <a:off x="6743379" y="1690688"/>
            <a:ext cx="4768121" cy="2984100"/>
            <a:chOff x="6038850" y="3406400"/>
            <a:chExt cx="3295142" cy="2062245"/>
          </a:xfrm>
        </p:grpSpPr>
        <p:pic>
          <p:nvPicPr>
            <p:cNvPr id="4" name="Picture 3">
              <a:extLst>
                <a:ext uri="{FF2B5EF4-FFF2-40B4-BE49-F238E27FC236}">
                  <a16:creationId xmlns:a16="http://schemas.microsoft.com/office/drawing/2014/main" id="{A0EEC70F-24C5-2345-B984-BC81F11A863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38850" y="3477257"/>
              <a:ext cx="3295142" cy="1991388"/>
            </a:xfrm>
            <a:prstGeom prst="rect">
              <a:avLst/>
            </a:prstGeom>
          </p:spPr>
        </p:pic>
        <p:sp>
          <p:nvSpPr>
            <p:cNvPr id="5" name="TextBox 4">
              <a:extLst>
                <a:ext uri="{FF2B5EF4-FFF2-40B4-BE49-F238E27FC236}">
                  <a16:creationId xmlns:a16="http://schemas.microsoft.com/office/drawing/2014/main" id="{75300482-08B9-1046-B4A0-0BC5734A4F24}"/>
                </a:ext>
              </a:extLst>
            </p:cNvPr>
            <p:cNvSpPr txBox="1"/>
            <p:nvPr/>
          </p:nvSpPr>
          <p:spPr>
            <a:xfrm>
              <a:off x="8608779" y="3406400"/>
              <a:ext cx="301686" cy="369332"/>
            </a:xfrm>
            <a:prstGeom prst="rect">
              <a:avLst/>
            </a:prstGeom>
            <a:noFill/>
          </p:spPr>
          <p:txBody>
            <a:bodyPr wrap="none" rtlCol="0">
              <a:spAutoFit/>
            </a:bodyPr>
            <a:lstStyle/>
            <a:p>
              <a:r>
                <a:rPr lang="en-US" b="1" dirty="0">
                  <a:solidFill>
                    <a:schemeClr val="bg1"/>
                  </a:solidFill>
                </a:rPr>
                <a:t>1</a:t>
              </a:r>
            </a:p>
          </p:txBody>
        </p:sp>
        <p:sp>
          <p:nvSpPr>
            <p:cNvPr id="6" name="TextBox 5">
              <a:extLst>
                <a:ext uri="{FF2B5EF4-FFF2-40B4-BE49-F238E27FC236}">
                  <a16:creationId xmlns:a16="http://schemas.microsoft.com/office/drawing/2014/main" id="{C5D5A4CF-6184-B843-82AE-33CE9F21DFFB}"/>
                </a:ext>
              </a:extLst>
            </p:cNvPr>
            <p:cNvSpPr txBox="1"/>
            <p:nvPr/>
          </p:nvSpPr>
          <p:spPr>
            <a:xfrm>
              <a:off x="8247453" y="4057087"/>
              <a:ext cx="169997" cy="369332"/>
            </a:xfrm>
            <a:prstGeom prst="rect">
              <a:avLst/>
            </a:prstGeom>
            <a:noFill/>
          </p:spPr>
          <p:txBody>
            <a:bodyPr wrap="square" rtlCol="0">
              <a:spAutoFit/>
            </a:bodyPr>
            <a:lstStyle/>
            <a:p>
              <a:r>
                <a:rPr lang="en-US" b="1" dirty="0">
                  <a:solidFill>
                    <a:schemeClr val="bg1"/>
                  </a:solidFill>
                </a:rPr>
                <a:t>2</a:t>
              </a:r>
            </a:p>
          </p:txBody>
        </p:sp>
        <p:sp>
          <p:nvSpPr>
            <p:cNvPr id="7" name="TextBox 6">
              <a:extLst>
                <a:ext uri="{FF2B5EF4-FFF2-40B4-BE49-F238E27FC236}">
                  <a16:creationId xmlns:a16="http://schemas.microsoft.com/office/drawing/2014/main" id="{19AF15FF-172F-4646-B599-D67FC52A9E9B}"/>
                </a:ext>
              </a:extLst>
            </p:cNvPr>
            <p:cNvSpPr txBox="1"/>
            <p:nvPr/>
          </p:nvSpPr>
          <p:spPr>
            <a:xfrm>
              <a:off x="7224415" y="4376678"/>
              <a:ext cx="30168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182A9C86-6130-9941-8A4B-BD50FE41CC2A}"/>
                </a:ext>
              </a:extLst>
            </p:cNvPr>
            <p:cNvSpPr txBox="1"/>
            <p:nvPr/>
          </p:nvSpPr>
          <p:spPr>
            <a:xfrm>
              <a:off x="6826494" y="3910238"/>
              <a:ext cx="301686" cy="369332"/>
            </a:xfrm>
            <a:prstGeom prst="rect">
              <a:avLst/>
            </a:prstGeom>
            <a:noFill/>
          </p:spPr>
          <p:txBody>
            <a:bodyPr wrap="none" rtlCol="0">
              <a:spAutoFit/>
            </a:bodyPr>
            <a:lstStyle/>
            <a:p>
              <a:r>
                <a:rPr lang="en-US" b="1" dirty="0">
                  <a:solidFill>
                    <a:schemeClr val="bg1"/>
                  </a:solidFill>
                </a:rPr>
                <a:t>4</a:t>
              </a:r>
            </a:p>
          </p:txBody>
        </p:sp>
      </p:grpSp>
      <p:sp>
        <p:nvSpPr>
          <p:cNvPr id="10" name="TextBox 9">
            <a:extLst>
              <a:ext uri="{FF2B5EF4-FFF2-40B4-BE49-F238E27FC236}">
                <a16:creationId xmlns:a16="http://schemas.microsoft.com/office/drawing/2014/main" id="{CB305567-5AC9-3840-9CBE-FFBD674329CC}"/>
              </a:ext>
            </a:extLst>
          </p:cNvPr>
          <p:cNvSpPr txBox="1"/>
          <p:nvPr/>
        </p:nvSpPr>
        <p:spPr>
          <a:xfrm>
            <a:off x="6763910" y="4830084"/>
            <a:ext cx="4263090" cy="400110"/>
          </a:xfrm>
          <a:prstGeom prst="rect">
            <a:avLst/>
          </a:prstGeom>
          <a:noFill/>
        </p:spPr>
        <p:txBody>
          <a:bodyPr wrap="none" rtlCol="0">
            <a:spAutoFit/>
          </a:bodyPr>
          <a:lstStyle/>
          <a:p>
            <a:r>
              <a:rPr lang="en-US" sz="2000" dirty="0"/>
              <a:t>Parrots and doves at the Field Museum</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200" y="1690688"/>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endParaRPr lang="en-US" b="1" dirty="0"/>
          </a:p>
          <a:p>
            <a:endParaRPr lang="en-US" dirty="0"/>
          </a:p>
          <a:p>
            <a:pPr marL="0" indent="0">
              <a:buNone/>
            </a:pPr>
            <a:endParaRPr lang="en-US" dirty="0"/>
          </a:p>
          <a:p>
            <a:endParaRPr lang="en-US" dirty="0"/>
          </a:p>
        </p:txBody>
      </p:sp>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870343836"/>
              </p:ext>
            </p:extLst>
          </p:nvPr>
        </p:nvGraphicFramePr>
        <p:xfrm>
          <a:off x="854008" y="2925372"/>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47881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grpSp>
        <p:nvGrpSpPr>
          <p:cNvPr id="3" name="Group 2">
            <a:extLst>
              <a:ext uri="{FF2B5EF4-FFF2-40B4-BE49-F238E27FC236}">
                <a16:creationId xmlns:a16="http://schemas.microsoft.com/office/drawing/2014/main" id="{5615EB96-EDF8-F448-9F0F-8F06A15C98A2}"/>
              </a:ext>
            </a:extLst>
          </p:cNvPr>
          <p:cNvGrpSpPr/>
          <p:nvPr/>
        </p:nvGrpSpPr>
        <p:grpSpPr>
          <a:xfrm>
            <a:off x="6743379" y="1690688"/>
            <a:ext cx="4768121" cy="2984100"/>
            <a:chOff x="6038850" y="3406400"/>
            <a:chExt cx="3295142" cy="2062245"/>
          </a:xfrm>
        </p:grpSpPr>
        <p:pic>
          <p:nvPicPr>
            <p:cNvPr id="4" name="Picture 3">
              <a:extLst>
                <a:ext uri="{FF2B5EF4-FFF2-40B4-BE49-F238E27FC236}">
                  <a16:creationId xmlns:a16="http://schemas.microsoft.com/office/drawing/2014/main" id="{A0EEC70F-24C5-2345-B984-BC81F11A863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38850" y="3477257"/>
              <a:ext cx="3295142" cy="1991388"/>
            </a:xfrm>
            <a:prstGeom prst="rect">
              <a:avLst/>
            </a:prstGeom>
          </p:spPr>
        </p:pic>
        <p:sp>
          <p:nvSpPr>
            <p:cNvPr id="5" name="TextBox 4">
              <a:extLst>
                <a:ext uri="{FF2B5EF4-FFF2-40B4-BE49-F238E27FC236}">
                  <a16:creationId xmlns:a16="http://schemas.microsoft.com/office/drawing/2014/main" id="{75300482-08B9-1046-B4A0-0BC5734A4F24}"/>
                </a:ext>
              </a:extLst>
            </p:cNvPr>
            <p:cNvSpPr txBox="1"/>
            <p:nvPr/>
          </p:nvSpPr>
          <p:spPr>
            <a:xfrm>
              <a:off x="8608779" y="3406400"/>
              <a:ext cx="301686" cy="369332"/>
            </a:xfrm>
            <a:prstGeom prst="rect">
              <a:avLst/>
            </a:prstGeom>
            <a:noFill/>
          </p:spPr>
          <p:txBody>
            <a:bodyPr wrap="none" rtlCol="0">
              <a:spAutoFit/>
            </a:bodyPr>
            <a:lstStyle/>
            <a:p>
              <a:r>
                <a:rPr lang="en-US" b="1" dirty="0">
                  <a:solidFill>
                    <a:schemeClr val="bg1"/>
                  </a:solidFill>
                </a:rPr>
                <a:t>1</a:t>
              </a:r>
            </a:p>
          </p:txBody>
        </p:sp>
        <p:sp>
          <p:nvSpPr>
            <p:cNvPr id="6" name="TextBox 5">
              <a:extLst>
                <a:ext uri="{FF2B5EF4-FFF2-40B4-BE49-F238E27FC236}">
                  <a16:creationId xmlns:a16="http://schemas.microsoft.com/office/drawing/2014/main" id="{C5D5A4CF-6184-B843-82AE-33CE9F21DFFB}"/>
                </a:ext>
              </a:extLst>
            </p:cNvPr>
            <p:cNvSpPr txBox="1"/>
            <p:nvPr/>
          </p:nvSpPr>
          <p:spPr>
            <a:xfrm>
              <a:off x="8247453" y="4057087"/>
              <a:ext cx="169997" cy="369332"/>
            </a:xfrm>
            <a:prstGeom prst="rect">
              <a:avLst/>
            </a:prstGeom>
            <a:noFill/>
          </p:spPr>
          <p:txBody>
            <a:bodyPr wrap="square" rtlCol="0">
              <a:spAutoFit/>
            </a:bodyPr>
            <a:lstStyle/>
            <a:p>
              <a:r>
                <a:rPr lang="en-US" b="1" dirty="0">
                  <a:solidFill>
                    <a:schemeClr val="bg1"/>
                  </a:solidFill>
                </a:rPr>
                <a:t>2</a:t>
              </a:r>
            </a:p>
          </p:txBody>
        </p:sp>
        <p:sp>
          <p:nvSpPr>
            <p:cNvPr id="7" name="TextBox 6">
              <a:extLst>
                <a:ext uri="{FF2B5EF4-FFF2-40B4-BE49-F238E27FC236}">
                  <a16:creationId xmlns:a16="http://schemas.microsoft.com/office/drawing/2014/main" id="{19AF15FF-172F-4646-B599-D67FC52A9E9B}"/>
                </a:ext>
              </a:extLst>
            </p:cNvPr>
            <p:cNvSpPr txBox="1"/>
            <p:nvPr/>
          </p:nvSpPr>
          <p:spPr>
            <a:xfrm>
              <a:off x="7224415" y="4376678"/>
              <a:ext cx="30168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182A9C86-6130-9941-8A4B-BD50FE41CC2A}"/>
                </a:ext>
              </a:extLst>
            </p:cNvPr>
            <p:cNvSpPr txBox="1"/>
            <p:nvPr/>
          </p:nvSpPr>
          <p:spPr>
            <a:xfrm>
              <a:off x="6826494" y="3910238"/>
              <a:ext cx="301686" cy="369332"/>
            </a:xfrm>
            <a:prstGeom prst="rect">
              <a:avLst/>
            </a:prstGeom>
            <a:noFill/>
          </p:spPr>
          <p:txBody>
            <a:bodyPr wrap="none" rtlCol="0">
              <a:spAutoFit/>
            </a:bodyPr>
            <a:lstStyle/>
            <a:p>
              <a:r>
                <a:rPr lang="en-US" b="1" dirty="0">
                  <a:solidFill>
                    <a:schemeClr val="bg1"/>
                  </a:solidFill>
                </a:rPr>
                <a:t>4</a:t>
              </a:r>
            </a:p>
          </p:txBody>
        </p:sp>
      </p:grpSp>
      <p:sp>
        <p:nvSpPr>
          <p:cNvPr id="10" name="TextBox 9">
            <a:extLst>
              <a:ext uri="{FF2B5EF4-FFF2-40B4-BE49-F238E27FC236}">
                <a16:creationId xmlns:a16="http://schemas.microsoft.com/office/drawing/2014/main" id="{CB305567-5AC9-3840-9CBE-FFBD674329CC}"/>
              </a:ext>
            </a:extLst>
          </p:cNvPr>
          <p:cNvSpPr txBox="1"/>
          <p:nvPr/>
        </p:nvSpPr>
        <p:spPr>
          <a:xfrm>
            <a:off x="6763910" y="4830084"/>
            <a:ext cx="4263090" cy="400110"/>
          </a:xfrm>
          <a:prstGeom prst="rect">
            <a:avLst/>
          </a:prstGeom>
          <a:noFill/>
        </p:spPr>
        <p:txBody>
          <a:bodyPr wrap="none" rtlCol="0">
            <a:spAutoFit/>
          </a:bodyPr>
          <a:lstStyle/>
          <a:p>
            <a:r>
              <a:rPr lang="en-US" sz="2000" dirty="0"/>
              <a:t>Parrots and doves at the Field Museum</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200" y="1690688"/>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endParaRPr lang="en-US" b="1" dirty="0"/>
          </a:p>
          <a:p>
            <a:endParaRPr lang="en-US" dirty="0"/>
          </a:p>
          <a:p>
            <a:pPr marL="0" indent="0">
              <a:buNone/>
            </a:pPr>
            <a:endParaRPr lang="en-US" dirty="0"/>
          </a:p>
          <a:p>
            <a:endParaRPr lang="en-US" dirty="0"/>
          </a:p>
        </p:txBody>
      </p:sp>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486272403"/>
              </p:ext>
            </p:extLst>
          </p:nvPr>
        </p:nvGraphicFramePr>
        <p:xfrm>
          <a:off x="854008" y="2925372"/>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r>
                        <a:rPr lang="en-US" sz="1600" dirty="0"/>
                        <a:t>Contrast</a:t>
                      </a:r>
                    </a:p>
                  </a:txBody>
                  <a:tcPr/>
                </a:tc>
                <a:tc>
                  <a:txBody>
                    <a:bodyPr/>
                    <a:lstStyle/>
                    <a:p>
                      <a:r>
                        <a:rPr lang="en-US" sz="1600" dirty="0"/>
                        <a:t>Contrast</a:t>
                      </a:r>
                    </a:p>
                  </a:txBody>
                  <a:tcPr/>
                </a:tc>
                <a:tc>
                  <a:txBody>
                    <a:bodyPr/>
                    <a:lstStyle/>
                    <a:p>
                      <a:r>
                        <a:rPr lang="en-US" sz="1600" dirty="0"/>
                        <a:t>Contrast</a:t>
                      </a:r>
                    </a:p>
                  </a:txBody>
                  <a:tcPr/>
                </a:tc>
                <a:tc>
                  <a:txBody>
                    <a:bodyPr/>
                    <a:lstStyle/>
                    <a:p>
                      <a:r>
                        <a:rPr lang="en-US" sz="1600" dirty="0"/>
                        <a:t>Blend</a:t>
                      </a:r>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038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C56-FADF-A046-8B53-B20BB6163334}"/>
              </a:ext>
            </a:extLst>
          </p:cNvPr>
          <p:cNvSpPr>
            <a:spLocks noGrp="1"/>
          </p:cNvSpPr>
          <p:nvPr>
            <p:ph type="title"/>
          </p:nvPr>
        </p:nvSpPr>
        <p:spPr/>
        <p:txBody>
          <a:bodyPr/>
          <a:lstStyle/>
          <a:p>
            <a:r>
              <a:rPr lang="en-US" dirty="0"/>
              <a:t>Let’s build a tree!</a:t>
            </a:r>
          </a:p>
        </p:txBody>
      </p:sp>
      <p:grpSp>
        <p:nvGrpSpPr>
          <p:cNvPr id="3" name="Group 2">
            <a:extLst>
              <a:ext uri="{FF2B5EF4-FFF2-40B4-BE49-F238E27FC236}">
                <a16:creationId xmlns:a16="http://schemas.microsoft.com/office/drawing/2014/main" id="{5615EB96-EDF8-F448-9F0F-8F06A15C98A2}"/>
              </a:ext>
            </a:extLst>
          </p:cNvPr>
          <p:cNvGrpSpPr/>
          <p:nvPr/>
        </p:nvGrpSpPr>
        <p:grpSpPr>
          <a:xfrm>
            <a:off x="6743379" y="1690688"/>
            <a:ext cx="4768121" cy="2984100"/>
            <a:chOff x="6038850" y="3406400"/>
            <a:chExt cx="3295142" cy="2062245"/>
          </a:xfrm>
        </p:grpSpPr>
        <p:pic>
          <p:nvPicPr>
            <p:cNvPr id="4" name="Picture 3">
              <a:extLst>
                <a:ext uri="{FF2B5EF4-FFF2-40B4-BE49-F238E27FC236}">
                  <a16:creationId xmlns:a16="http://schemas.microsoft.com/office/drawing/2014/main" id="{A0EEC70F-24C5-2345-B984-BC81F11A863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38850" y="3477257"/>
              <a:ext cx="3295142" cy="1991388"/>
            </a:xfrm>
            <a:prstGeom prst="rect">
              <a:avLst/>
            </a:prstGeom>
          </p:spPr>
        </p:pic>
        <p:sp>
          <p:nvSpPr>
            <p:cNvPr id="5" name="TextBox 4">
              <a:extLst>
                <a:ext uri="{FF2B5EF4-FFF2-40B4-BE49-F238E27FC236}">
                  <a16:creationId xmlns:a16="http://schemas.microsoft.com/office/drawing/2014/main" id="{75300482-08B9-1046-B4A0-0BC5734A4F24}"/>
                </a:ext>
              </a:extLst>
            </p:cNvPr>
            <p:cNvSpPr txBox="1"/>
            <p:nvPr/>
          </p:nvSpPr>
          <p:spPr>
            <a:xfrm>
              <a:off x="8608779" y="3406400"/>
              <a:ext cx="301686" cy="369332"/>
            </a:xfrm>
            <a:prstGeom prst="rect">
              <a:avLst/>
            </a:prstGeom>
            <a:noFill/>
          </p:spPr>
          <p:txBody>
            <a:bodyPr wrap="none" rtlCol="0">
              <a:spAutoFit/>
            </a:bodyPr>
            <a:lstStyle/>
            <a:p>
              <a:r>
                <a:rPr lang="en-US" b="1" dirty="0">
                  <a:solidFill>
                    <a:schemeClr val="bg1"/>
                  </a:solidFill>
                </a:rPr>
                <a:t>1</a:t>
              </a:r>
            </a:p>
          </p:txBody>
        </p:sp>
        <p:sp>
          <p:nvSpPr>
            <p:cNvPr id="6" name="TextBox 5">
              <a:extLst>
                <a:ext uri="{FF2B5EF4-FFF2-40B4-BE49-F238E27FC236}">
                  <a16:creationId xmlns:a16="http://schemas.microsoft.com/office/drawing/2014/main" id="{C5D5A4CF-6184-B843-82AE-33CE9F21DFFB}"/>
                </a:ext>
              </a:extLst>
            </p:cNvPr>
            <p:cNvSpPr txBox="1"/>
            <p:nvPr/>
          </p:nvSpPr>
          <p:spPr>
            <a:xfrm>
              <a:off x="8247453" y="4057087"/>
              <a:ext cx="169997" cy="369332"/>
            </a:xfrm>
            <a:prstGeom prst="rect">
              <a:avLst/>
            </a:prstGeom>
            <a:noFill/>
          </p:spPr>
          <p:txBody>
            <a:bodyPr wrap="square" rtlCol="0">
              <a:spAutoFit/>
            </a:bodyPr>
            <a:lstStyle/>
            <a:p>
              <a:r>
                <a:rPr lang="en-US" b="1" dirty="0">
                  <a:solidFill>
                    <a:schemeClr val="bg1"/>
                  </a:solidFill>
                </a:rPr>
                <a:t>2</a:t>
              </a:r>
            </a:p>
          </p:txBody>
        </p:sp>
        <p:sp>
          <p:nvSpPr>
            <p:cNvPr id="7" name="TextBox 6">
              <a:extLst>
                <a:ext uri="{FF2B5EF4-FFF2-40B4-BE49-F238E27FC236}">
                  <a16:creationId xmlns:a16="http://schemas.microsoft.com/office/drawing/2014/main" id="{19AF15FF-172F-4646-B599-D67FC52A9E9B}"/>
                </a:ext>
              </a:extLst>
            </p:cNvPr>
            <p:cNvSpPr txBox="1"/>
            <p:nvPr/>
          </p:nvSpPr>
          <p:spPr>
            <a:xfrm>
              <a:off x="7224415" y="4376678"/>
              <a:ext cx="30168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182A9C86-6130-9941-8A4B-BD50FE41CC2A}"/>
                </a:ext>
              </a:extLst>
            </p:cNvPr>
            <p:cNvSpPr txBox="1"/>
            <p:nvPr/>
          </p:nvSpPr>
          <p:spPr>
            <a:xfrm>
              <a:off x="6826494" y="3910238"/>
              <a:ext cx="301686" cy="369332"/>
            </a:xfrm>
            <a:prstGeom prst="rect">
              <a:avLst/>
            </a:prstGeom>
            <a:noFill/>
          </p:spPr>
          <p:txBody>
            <a:bodyPr wrap="none" rtlCol="0">
              <a:spAutoFit/>
            </a:bodyPr>
            <a:lstStyle/>
            <a:p>
              <a:r>
                <a:rPr lang="en-US" b="1" dirty="0">
                  <a:solidFill>
                    <a:schemeClr val="bg1"/>
                  </a:solidFill>
                </a:rPr>
                <a:t>4</a:t>
              </a:r>
            </a:p>
          </p:txBody>
        </p:sp>
      </p:grpSp>
      <p:sp>
        <p:nvSpPr>
          <p:cNvPr id="10" name="TextBox 9">
            <a:extLst>
              <a:ext uri="{FF2B5EF4-FFF2-40B4-BE49-F238E27FC236}">
                <a16:creationId xmlns:a16="http://schemas.microsoft.com/office/drawing/2014/main" id="{CB305567-5AC9-3840-9CBE-FFBD674329CC}"/>
              </a:ext>
            </a:extLst>
          </p:cNvPr>
          <p:cNvSpPr txBox="1"/>
          <p:nvPr/>
        </p:nvSpPr>
        <p:spPr>
          <a:xfrm>
            <a:off x="6763910" y="4830084"/>
            <a:ext cx="4263090" cy="400110"/>
          </a:xfrm>
          <a:prstGeom prst="rect">
            <a:avLst/>
          </a:prstGeom>
          <a:noFill/>
        </p:spPr>
        <p:txBody>
          <a:bodyPr wrap="none" rtlCol="0">
            <a:spAutoFit/>
          </a:bodyPr>
          <a:lstStyle/>
          <a:p>
            <a:r>
              <a:rPr lang="en-US" sz="2000" dirty="0"/>
              <a:t>Parrots and doves at the Field Museum</a:t>
            </a:r>
          </a:p>
        </p:txBody>
      </p:sp>
      <p:sp>
        <p:nvSpPr>
          <p:cNvPr id="12" name="Content Placeholder 2">
            <a:extLst>
              <a:ext uri="{FF2B5EF4-FFF2-40B4-BE49-F238E27FC236}">
                <a16:creationId xmlns:a16="http://schemas.microsoft.com/office/drawing/2014/main" id="{4200EB21-8586-784A-9300-CEBE9E99FF1E}"/>
              </a:ext>
            </a:extLst>
          </p:cNvPr>
          <p:cNvSpPr txBox="1">
            <a:spLocks/>
          </p:cNvSpPr>
          <p:nvPr/>
        </p:nvSpPr>
        <p:spPr>
          <a:xfrm>
            <a:off x="838200" y="1690688"/>
            <a:ext cx="4229098" cy="2148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1) </a:t>
            </a:r>
            <a:r>
              <a:rPr lang="en-US" dirty="0"/>
              <a:t>Choose shared traits</a:t>
            </a:r>
          </a:p>
          <a:p>
            <a:pPr marL="0" indent="0">
              <a:buNone/>
            </a:pPr>
            <a:r>
              <a:rPr lang="en-US" b="1" dirty="0"/>
              <a:t>2) </a:t>
            </a:r>
            <a:r>
              <a:rPr lang="en-US" dirty="0"/>
              <a:t>Create a trait matrix</a:t>
            </a:r>
            <a:endParaRPr lang="en-US" b="1" dirty="0"/>
          </a:p>
          <a:p>
            <a:endParaRPr lang="en-US" dirty="0"/>
          </a:p>
          <a:p>
            <a:pPr marL="0" indent="0">
              <a:buNone/>
            </a:pPr>
            <a:endParaRPr lang="en-US" dirty="0"/>
          </a:p>
          <a:p>
            <a:endParaRPr lang="en-US" dirty="0"/>
          </a:p>
        </p:txBody>
      </p:sp>
      <p:graphicFrame>
        <p:nvGraphicFramePr>
          <p:cNvPr id="13" name="Table 12">
            <a:extLst>
              <a:ext uri="{FF2B5EF4-FFF2-40B4-BE49-F238E27FC236}">
                <a16:creationId xmlns:a16="http://schemas.microsoft.com/office/drawing/2014/main" id="{3A53A04E-5AEA-364E-ABCE-BFF50479539D}"/>
              </a:ext>
            </a:extLst>
          </p:cNvPr>
          <p:cNvGraphicFramePr>
            <a:graphicFrameLocks noGrp="1"/>
          </p:cNvGraphicFramePr>
          <p:nvPr>
            <p:extLst>
              <p:ext uri="{D42A27DB-BD31-4B8C-83A1-F6EECF244321}">
                <p14:modId xmlns:p14="http://schemas.microsoft.com/office/powerpoint/2010/main" val="1395186981"/>
              </p:ext>
            </p:extLst>
          </p:nvPr>
        </p:nvGraphicFramePr>
        <p:xfrm>
          <a:off x="854008" y="2925372"/>
          <a:ext cx="5100100" cy="2834800"/>
        </p:xfrm>
        <a:graphic>
          <a:graphicData uri="http://schemas.openxmlformats.org/drawingml/2006/table">
            <a:tbl>
              <a:tblPr firstRow="1" bandRow="1">
                <a:tableStyleId>{073A0DAA-6AF3-43AB-8588-CEC1D06C72B9}</a:tableStyleId>
              </a:tblPr>
              <a:tblGrid>
                <a:gridCol w="1020020">
                  <a:extLst>
                    <a:ext uri="{9D8B030D-6E8A-4147-A177-3AD203B41FA5}">
                      <a16:colId xmlns:a16="http://schemas.microsoft.com/office/drawing/2014/main" val="20000"/>
                    </a:ext>
                  </a:extLst>
                </a:gridCol>
                <a:gridCol w="1020020">
                  <a:extLst>
                    <a:ext uri="{9D8B030D-6E8A-4147-A177-3AD203B41FA5}">
                      <a16:colId xmlns:a16="http://schemas.microsoft.com/office/drawing/2014/main" val="20001"/>
                    </a:ext>
                  </a:extLst>
                </a:gridCol>
                <a:gridCol w="1020020">
                  <a:extLst>
                    <a:ext uri="{9D8B030D-6E8A-4147-A177-3AD203B41FA5}">
                      <a16:colId xmlns:a16="http://schemas.microsoft.com/office/drawing/2014/main" val="20002"/>
                    </a:ext>
                  </a:extLst>
                </a:gridCol>
                <a:gridCol w="1020020">
                  <a:extLst>
                    <a:ext uri="{9D8B030D-6E8A-4147-A177-3AD203B41FA5}">
                      <a16:colId xmlns:a16="http://schemas.microsoft.com/office/drawing/2014/main" val="20003"/>
                    </a:ext>
                  </a:extLst>
                </a:gridCol>
                <a:gridCol w="1020020">
                  <a:extLst>
                    <a:ext uri="{9D8B030D-6E8A-4147-A177-3AD203B41FA5}">
                      <a16:colId xmlns:a16="http://schemas.microsoft.com/office/drawing/2014/main" val="20004"/>
                    </a:ext>
                  </a:extLst>
                </a:gridCol>
              </a:tblGrid>
              <a:tr h="484760">
                <a:tc>
                  <a:txBody>
                    <a:bodyPr/>
                    <a:lstStyle/>
                    <a:p>
                      <a:r>
                        <a:rPr lang="en-US" sz="1600" dirty="0"/>
                        <a:t>Traits</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84760">
                <a:tc>
                  <a:txBody>
                    <a:bodyPr/>
                    <a:lstStyle/>
                    <a:p>
                      <a:r>
                        <a:rPr lang="en-US" sz="1600" dirty="0"/>
                        <a:t>Beak shape</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tc>
                  <a:txBody>
                    <a:bodyPr/>
                    <a:lstStyle/>
                    <a:p>
                      <a:r>
                        <a:rPr lang="en-US" sz="1600" dirty="0"/>
                        <a:t>Curved</a:t>
                      </a:r>
                    </a:p>
                  </a:txBody>
                  <a:tcPr/>
                </a:tc>
                <a:extLst>
                  <a:ext uri="{0D108BD9-81ED-4DB2-BD59-A6C34878D82A}">
                    <a16:rowId xmlns:a16="http://schemas.microsoft.com/office/drawing/2014/main" val="10001"/>
                  </a:ext>
                </a:extLst>
              </a:tr>
              <a:tr h="484760">
                <a:tc>
                  <a:txBody>
                    <a:bodyPr/>
                    <a:lstStyle/>
                    <a:p>
                      <a:r>
                        <a:rPr lang="en-US" sz="1600" dirty="0"/>
                        <a:t>Feather</a:t>
                      </a:r>
                      <a:r>
                        <a:rPr lang="en-US" sz="1600" baseline="0" dirty="0"/>
                        <a:t> color</a:t>
                      </a:r>
                      <a:endParaRPr lang="en-US" sz="1600" dirty="0"/>
                    </a:p>
                  </a:txBody>
                  <a:tcPr/>
                </a:tc>
                <a:tc>
                  <a:txBody>
                    <a:bodyPr/>
                    <a:lstStyle/>
                    <a:p>
                      <a:r>
                        <a:rPr lang="en-US" sz="1600" dirty="0"/>
                        <a:t>Contrast</a:t>
                      </a:r>
                    </a:p>
                  </a:txBody>
                  <a:tcPr/>
                </a:tc>
                <a:tc>
                  <a:txBody>
                    <a:bodyPr/>
                    <a:lstStyle/>
                    <a:p>
                      <a:r>
                        <a:rPr lang="en-US" sz="1600" dirty="0"/>
                        <a:t>Contrast</a:t>
                      </a:r>
                    </a:p>
                  </a:txBody>
                  <a:tcPr/>
                </a:tc>
                <a:tc>
                  <a:txBody>
                    <a:bodyPr/>
                    <a:lstStyle/>
                    <a:p>
                      <a:r>
                        <a:rPr lang="en-US" sz="1600" dirty="0"/>
                        <a:t>Contrast</a:t>
                      </a:r>
                    </a:p>
                  </a:txBody>
                  <a:tcPr/>
                </a:tc>
                <a:tc>
                  <a:txBody>
                    <a:bodyPr/>
                    <a:lstStyle/>
                    <a:p>
                      <a:r>
                        <a:rPr lang="en-US" sz="1600" dirty="0"/>
                        <a:t>Blend</a:t>
                      </a:r>
                    </a:p>
                  </a:txBody>
                  <a:tcPr/>
                </a:tc>
                <a:extLst>
                  <a:ext uri="{0D108BD9-81ED-4DB2-BD59-A6C34878D82A}">
                    <a16:rowId xmlns:a16="http://schemas.microsoft.com/office/drawing/2014/main" val="10002"/>
                  </a:ext>
                </a:extLst>
              </a:tr>
              <a:tr h="595900">
                <a:tc>
                  <a:txBody>
                    <a:bodyPr/>
                    <a:lstStyle/>
                    <a:p>
                      <a:r>
                        <a:rPr lang="en-US" sz="1600" dirty="0"/>
                        <a:t>Feather</a:t>
                      </a:r>
                      <a:r>
                        <a:rPr lang="en-US" sz="1600" baseline="0" dirty="0"/>
                        <a:t> crest</a:t>
                      </a:r>
                      <a:endParaRPr lang="en-US" sz="1600" dirty="0"/>
                    </a:p>
                  </a:txBody>
                  <a:tcPr/>
                </a:tc>
                <a:tc>
                  <a:txBody>
                    <a:bodyPr/>
                    <a:lstStyle/>
                    <a:p>
                      <a:r>
                        <a:rPr lang="en-US" sz="1600" dirty="0"/>
                        <a:t>Yes</a:t>
                      </a:r>
                    </a:p>
                  </a:txBody>
                  <a:tcPr/>
                </a:tc>
                <a:tc>
                  <a:txBody>
                    <a:bodyPr/>
                    <a:lstStyle/>
                    <a:p>
                      <a:r>
                        <a:rPr lang="en-US" sz="1600" dirty="0"/>
                        <a:t>Yes</a:t>
                      </a:r>
                    </a:p>
                  </a:txBody>
                  <a:tcPr/>
                </a:tc>
                <a:tc>
                  <a:txBody>
                    <a:bodyPr/>
                    <a:lstStyle/>
                    <a:p>
                      <a:r>
                        <a:rPr lang="en-US" sz="1600" dirty="0"/>
                        <a:t>No</a:t>
                      </a:r>
                    </a:p>
                  </a:txBody>
                  <a:tcPr/>
                </a:tc>
                <a:tc>
                  <a:txBody>
                    <a:bodyPr/>
                    <a:lstStyle/>
                    <a:p>
                      <a:r>
                        <a:rPr lang="en-US" sz="1600" dirty="0"/>
                        <a:t>No</a:t>
                      </a:r>
                    </a:p>
                  </a:txBody>
                  <a:tcPr/>
                </a:tc>
                <a:extLst>
                  <a:ext uri="{0D108BD9-81ED-4DB2-BD59-A6C34878D82A}">
                    <a16:rowId xmlns:a16="http://schemas.microsoft.com/office/drawing/2014/main" val="10003"/>
                  </a:ext>
                </a:extLst>
              </a:tr>
              <a:tr h="595900">
                <a:tc>
                  <a:txBody>
                    <a:bodyPr/>
                    <a:lstStyle/>
                    <a:p>
                      <a:r>
                        <a:rPr lang="en-US" sz="1600" dirty="0"/>
                        <a:t>Body size</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24897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13267</TotalTime>
  <Words>1432</Words>
  <Application>Microsoft Macintosh PowerPoint</Application>
  <PresentationFormat>Widescreen</PresentationFormat>
  <Paragraphs>354</Paragraphs>
  <Slides>17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Does race signify ancestry?</vt:lpstr>
      <vt:lpstr>PowerPoint Presentation</vt:lpstr>
      <vt:lpstr>We use phylogenies to show descent from a common ancestor</vt:lpstr>
      <vt:lpstr>Phylogenies are built on shared traits</vt:lpstr>
      <vt:lpstr>Phylogenies try to avoid being built on analogous traits</vt:lpstr>
      <vt:lpstr>Let’s build a tree!</vt:lpstr>
      <vt:lpstr>Let’s build a tree!</vt:lpstr>
      <vt:lpstr>Let’s build a tree!</vt:lpstr>
      <vt:lpstr>Let’s build a tree!</vt:lpstr>
      <vt:lpstr>Let’s build a tree!</vt:lpstr>
      <vt:lpstr>Let’s build a tree!</vt:lpstr>
      <vt:lpstr>Let’s build a tree!</vt:lpstr>
      <vt:lpstr>Now try it with human populations!</vt:lpstr>
      <vt:lpstr>Now try it with human populations!</vt:lpstr>
      <vt:lpstr>Compare the tree you built to the tree built from genetic sequences</vt:lpstr>
      <vt:lpstr>The genetic tree reflects the migration of ancient human populations</vt:lpstr>
      <vt:lpstr>What are the main take 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 Costello</dc:creator>
  <cp:lastModifiedBy>Abby Beatty</cp:lastModifiedBy>
  <cp:revision>50</cp:revision>
  <dcterms:created xsi:type="dcterms:W3CDTF">2021-12-07T19:25:50Z</dcterms:created>
  <dcterms:modified xsi:type="dcterms:W3CDTF">2022-08-16T23:01:53Z</dcterms:modified>
</cp:coreProperties>
</file>